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60" r:id="rId2"/>
    <p:sldId id="261" r:id="rId3"/>
    <p:sldId id="258" r:id="rId4"/>
    <p:sldId id="262" r:id="rId5"/>
    <p:sldId id="266" r:id="rId6"/>
    <p:sldId id="289" r:id="rId7"/>
    <p:sldId id="292" r:id="rId8"/>
    <p:sldId id="291" r:id="rId9"/>
    <p:sldId id="293" r:id="rId10"/>
    <p:sldId id="295" r:id="rId11"/>
    <p:sldId id="307" r:id="rId12"/>
    <p:sldId id="287" r:id="rId13"/>
    <p:sldId id="296" r:id="rId14"/>
    <p:sldId id="297" r:id="rId15"/>
    <p:sldId id="308" r:id="rId16"/>
    <p:sldId id="298" r:id="rId17"/>
    <p:sldId id="299" r:id="rId18"/>
    <p:sldId id="303" r:id="rId19"/>
    <p:sldId id="302" r:id="rId20"/>
    <p:sldId id="304" r:id="rId21"/>
    <p:sldId id="305" r:id="rId22"/>
    <p:sldId id="306" r:id="rId23"/>
    <p:sldId id="284" r:id="rId24"/>
    <p:sldId id="275" r:id="rId25"/>
    <p:sldId id="280" r:id="rId26"/>
    <p:sldId id="277" r:id="rId27"/>
  </p:sldIdLst>
  <p:sldSz cx="12192000" cy="6858000"/>
  <p:notesSz cx="6858000" cy="9144000"/>
  <p:embeddedFontLst>
    <p:embeddedFont>
      <p:font typeface="나눔스퀘어 Light" pitchFamily="50" charset="-127"/>
      <p:regular r:id="rId29"/>
    </p:embeddedFont>
    <p:embeddedFont>
      <p:font typeface="나눔스퀘어_ac" pitchFamily="50" charset="-127"/>
      <p:regular r:id="rId30"/>
    </p:embeddedFont>
    <p:embeddedFont>
      <p:font typeface="나눔스퀘어 ExtraBold" pitchFamily="50" charset="-127"/>
      <p:bold r:id="rId31"/>
    </p:embeddedFont>
    <p:embeddedFont>
      <p:font typeface="나눔스퀘어라운드 Regular" pitchFamily="50" charset="-127"/>
      <p:regular r:id="rId32"/>
    </p:embeddedFont>
    <p:embeddedFont>
      <p:font typeface="아리따-돋움(TTF)-Bold" pitchFamily="18" charset="-127"/>
      <p:regular r:id="rId33"/>
    </p:embeddedFont>
    <p:embeddedFont>
      <p:font typeface="아리따-돋움(TTF)-Medium" pitchFamily="18" charset="-127"/>
      <p:regular r:id="rId34"/>
    </p:embeddedFont>
    <p:embeddedFont>
      <p:font typeface="맑은 고딕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39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12526-4574-42B2-AB89-7F4CA05DD03D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8893D-5946-4585-BBFF-E7A0541FFA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5854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86AD10-57E1-4A6A-902B-E6FE151B031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907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80C4291-AA49-4611-97D5-21EC4368F85B}"/>
              </a:ext>
            </a:extLst>
          </p:cNvPr>
          <p:cNvSpPr txBox="1"/>
          <p:nvPr/>
        </p:nvSpPr>
        <p:spPr>
          <a:xfrm>
            <a:off x="2398417" y="2676872"/>
            <a:ext cx="7395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여행을 틀어줘 </a:t>
            </a:r>
            <a:r>
              <a:rPr lang="en-US" altLang="ko-KR" sz="4800" spc="-300" dirty="0">
                <a:solidFill>
                  <a:schemeClr val="bg1"/>
                </a:solidFill>
              </a:rPr>
              <a:t>- PLAY THE TRIP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A579EC9-5759-4D72-9456-D207CF1DDEEF}"/>
              </a:ext>
            </a:extLst>
          </p:cNvPr>
          <p:cNvSpPr txBox="1"/>
          <p:nvPr/>
        </p:nvSpPr>
        <p:spPr>
          <a:xfrm>
            <a:off x="4581804" y="4346555"/>
            <a:ext cx="302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백소현,이세진,김성균,이진우,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김규중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2020.09.02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27429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5)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물리적 데이터 모델링</a:t>
            </a:r>
          </a:p>
        </p:txBody>
      </p:sp>
      <p:pic>
        <p:nvPicPr>
          <p:cNvPr id="8" name="그림 21" descr="C:/Users/user/AppData/Roaming/PolarisOffice/ETemp/28444_13554520/fImage108782431305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889" y="1218629"/>
            <a:ext cx="7230533" cy="5617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25828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대학생을 위한 팀 프로젝트 잘 하는 법. – Life is Quarte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968" y="0"/>
            <a:ext cx="1029003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 및 개발일정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40821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 및 개발일정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프로젝트 팀원 소개 및 역할분담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C810CA6-A713-4155-9192-FA79527A7112}"/>
              </a:ext>
            </a:extLst>
          </p:cNvPr>
          <p:cNvSpPr/>
          <p:nvPr/>
        </p:nvSpPr>
        <p:spPr>
          <a:xfrm>
            <a:off x="784793" y="4103181"/>
            <a:ext cx="2041451" cy="2516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3C3C7BC-6C03-443B-B698-5E7176BEDFE9}"/>
              </a:ext>
            </a:extLst>
          </p:cNvPr>
          <p:cNvSpPr/>
          <p:nvPr/>
        </p:nvSpPr>
        <p:spPr>
          <a:xfrm>
            <a:off x="784793" y="410318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991FFF-2406-4D88-A105-687CD64C8FC8}"/>
              </a:ext>
            </a:extLst>
          </p:cNvPr>
          <p:cNvSpPr txBox="1"/>
          <p:nvPr/>
        </p:nvSpPr>
        <p:spPr>
          <a:xfrm>
            <a:off x="1091051" y="4241943"/>
            <a:ext cx="145905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백소현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팀장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D590AC4-2998-482E-AB5A-9B18F7E09B2C}"/>
              </a:ext>
            </a:extLst>
          </p:cNvPr>
          <p:cNvSpPr txBox="1"/>
          <p:nvPr/>
        </p:nvSpPr>
        <p:spPr>
          <a:xfrm>
            <a:off x="964070" y="4707460"/>
            <a:ext cx="16828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프로젝트 총괄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SPRING MVC</a:t>
            </a:r>
          </a:p>
          <a:p>
            <a:pPr algn="ctr" latinLnBrk="0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이니시스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 결제 연동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BIG DATA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AI : Chatbot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FRONT END UI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65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PLAYTHETRIP 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C810CA6-A713-4155-9192-FA79527A7112}"/>
              </a:ext>
            </a:extLst>
          </p:cNvPr>
          <p:cNvSpPr/>
          <p:nvPr/>
        </p:nvSpPr>
        <p:spPr>
          <a:xfrm>
            <a:off x="2960340" y="4103179"/>
            <a:ext cx="2041451" cy="2516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3C3C7BC-6C03-443B-B698-5E7176BEDFE9}"/>
              </a:ext>
            </a:extLst>
          </p:cNvPr>
          <p:cNvSpPr/>
          <p:nvPr/>
        </p:nvSpPr>
        <p:spPr>
          <a:xfrm>
            <a:off x="2960340" y="4103180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9991FFF-2406-4D88-A105-687CD64C8FC8}"/>
              </a:ext>
            </a:extLst>
          </p:cNvPr>
          <p:cNvSpPr txBox="1"/>
          <p:nvPr/>
        </p:nvSpPr>
        <p:spPr>
          <a:xfrm>
            <a:off x="3588802" y="4241941"/>
            <a:ext cx="81464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이세진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D590AC4-2998-482E-AB5A-9B18F7E09B2C}"/>
              </a:ext>
            </a:extLst>
          </p:cNvPr>
          <p:cNvSpPr txBox="1"/>
          <p:nvPr/>
        </p:nvSpPr>
        <p:spPr>
          <a:xfrm>
            <a:off x="3139617" y="4707458"/>
            <a:ext cx="16828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SPRING MVC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DataBase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Bigdata : CRAWLING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Bigdata : Django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C810CA6-A713-4155-9192-FA79527A7112}"/>
              </a:ext>
            </a:extLst>
          </p:cNvPr>
          <p:cNvSpPr/>
          <p:nvPr/>
        </p:nvSpPr>
        <p:spPr>
          <a:xfrm>
            <a:off x="5136660" y="4103181"/>
            <a:ext cx="2041451" cy="2516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3C3C7BC-6C03-443B-B698-5E7176BEDFE9}"/>
              </a:ext>
            </a:extLst>
          </p:cNvPr>
          <p:cNvSpPr/>
          <p:nvPr/>
        </p:nvSpPr>
        <p:spPr>
          <a:xfrm>
            <a:off x="5136660" y="410318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9991FFF-2406-4D88-A105-687CD64C8FC8}"/>
              </a:ext>
            </a:extLst>
          </p:cNvPr>
          <p:cNvSpPr txBox="1"/>
          <p:nvPr/>
        </p:nvSpPr>
        <p:spPr>
          <a:xfrm>
            <a:off x="5765122" y="4241943"/>
            <a:ext cx="8146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김성균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D590AC4-2998-482E-AB5A-9B18F7E09B2C}"/>
              </a:ext>
            </a:extLst>
          </p:cNvPr>
          <p:cNvSpPr txBox="1"/>
          <p:nvPr/>
        </p:nvSpPr>
        <p:spPr>
          <a:xfrm>
            <a:off x="5315937" y="4707460"/>
            <a:ext cx="16828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DataBase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Spring MVC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C810CA6-A713-4155-9192-FA79527A7112}"/>
              </a:ext>
            </a:extLst>
          </p:cNvPr>
          <p:cNvSpPr/>
          <p:nvPr/>
        </p:nvSpPr>
        <p:spPr>
          <a:xfrm>
            <a:off x="7315416" y="4103181"/>
            <a:ext cx="2041451" cy="2516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3C3C7BC-6C03-443B-B698-5E7176BEDFE9}"/>
              </a:ext>
            </a:extLst>
          </p:cNvPr>
          <p:cNvSpPr/>
          <p:nvPr/>
        </p:nvSpPr>
        <p:spPr>
          <a:xfrm>
            <a:off x="7315416" y="410318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9991FFF-2406-4D88-A105-687CD64C8FC8}"/>
              </a:ext>
            </a:extLst>
          </p:cNvPr>
          <p:cNvSpPr txBox="1"/>
          <p:nvPr/>
        </p:nvSpPr>
        <p:spPr>
          <a:xfrm>
            <a:off x="7943878" y="4241943"/>
            <a:ext cx="8146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이진우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D590AC4-2998-482E-AB5A-9B18F7E09B2C}"/>
              </a:ext>
            </a:extLst>
          </p:cNvPr>
          <p:cNvSpPr txBox="1"/>
          <p:nvPr/>
        </p:nvSpPr>
        <p:spPr>
          <a:xfrm>
            <a:off x="7494693" y="4707460"/>
            <a:ext cx="16828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Front End UI 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Srping MVC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4C810CA6-A713-4155-9192-FA79527A7112}"/>
              </a:ext>
            </a:extLst>
          </p:cNvPr>
          <p:cNvSpPr/>
          <p:nvPr/>
        </p:nvSpPr>
        <p:spPr>
          <a:xfrm>
            <a:off x="9482882" y="4103181"/>
            <a:ext cx="2041451" cy="2516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83C3C7BC-6C03-443B-B698-5E7176BEDFE9}"/>
              </a:ext>
            </a:extLst>
          </p:cNvPr>
          <p:cNvSpPr/>
          <p:nvPr/>
        </p:nvSpPr>
        <p:spPr>
          <a:xfrm>
            <a:off x="9482882" y="410318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9991FFF-2406-4D88-A105-687CD64C8FC8}"/>
              </a:ext>
            </a:extLst>
          </p:cNvPr>
          <p:cNvSpPr txBox="1"/>
          <p:nvPr/>
        </p:nvSpPr>
        <p:spPr>
          <a:xfrm>
            <a:off x="10111344" y="4241943"/>
            <a:ext cx="8146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김규중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D590AC4-2998-482E-AB5A-9B18F7E09B2C}"/>
              </a:ext>
            </a:extLst>
          </p:cNvPr>
          <p:cNvSpPr txBox="1"/>
          <p:nvPr/>
        </p:nvSpPr>
        <p:spPr>
          <a:xfrm>
            <a:off x="9677219" y="4938293"/>
            <a:ext cx="1682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Front End UI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Spring MVC</a:t>
            </a:r>
          </a:p>
        </p:txBody>
      </p:sp>
      <p:pic>
        <p:nvPicPr>
          <p:cNvPr id="49" name="Picture 2" descr="C:\Users\4실습실\Downloads\People_in_Bubbles_by_Icons8\People in bubbles_ Icons8_PNG\icons8-man-in-white-shi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546" y="2386341"/>
            <a:ext cx="1467943" cy="14679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4실습실\Downloads\People_in_Bubbles_by_Icons8\People in bubbles_ Icons8_PNG\icons8-man-in-yellow-striped-swea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40" y="2401546"/>
            <a:ext cx="1467943" cy="14679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4실습실\Downloads\People_in_Bubbles_by_Icons8\People in bubbles_ Icons8_PNG\icons8-blond-long-hair-business-lad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81" y="2387753"/>
            <a:ext cx="1467943" cy="14679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C:\Users\4실습실\Downloads\People_in_Bubbles_by_Icons8\People in bubbles_ Icons8_PNG\icons8-man-in-green-swea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29" y="2386342"/>
            <a:ext cx="1467943" cy="14679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7" descr="C:\Users\4실습실\Downloads\People_in_Bubbles_by_Icons8\People in bubbles_ Icons8_PNG\icons8-man-with-brown-hair-in-green-sweat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23" y="2401546"/>
            <a:ext cx="1497894" cy="14978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597039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 및 개발일정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1) </a:t>
            </a:r>
            <a:r>
              <a:rPr lang="ko-KR" altLang="en-US" sz="1100" dirty="0" err="1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간트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차트</a:t>
            </a:r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(Gantt chart)</a:t>
            </a:r>
          </a:p>
        </p:txBody>
      </p:sp>
      <p:pic>
        <p:nvPicPr>
          <p:cNvPr id="7" name="그림 28" descr="C:/Users/user/AppData/Roaming/PolarisOffice/ETemp/28444_13554520/fImage87451405638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947" y="2054780"/>
            <a:ext cx="11824269" cy="3510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455399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 및 개발일정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 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– GIT / TRELLO</a:t>
            </a:r>
            <a:endParaRPr lang="en-US" altLang="ko-KR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9A63C56D-44BF-4D21-99C0-A92F8AE7EA9B}"/>
              </a:ext>
            </a:extLst>
          </p:cNvPr>
          <p:cNvGrpSpPr/>
          <p:nvPr/>
        </p:nvGrpSpPr>
        <p:grpSpPr>
          <a:xfrm>
            <a:off x="2143861" y="5456665"/>
            <a:ext cx="2038350" cy="967637"/>
            <a:chOff x="2028825" y="5485953"/>
            <a:chExt cx="2038350" cy="96763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C4EDC6A-0FB7-4BD8-8BA0-9A3CA0735EA1}"/>
                </a:ext>
              </a:extLst>
            </p:cNvPr>
            <p:cNvSpPr txBox="1"/>
            <p:nvPr/>
          </p:nvSpPr>
          <p:spPr>
            <a:xfrm>
              <a:off x="2164596" y="5562125"/>
              <a:ext cx="18165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프로젝트 관리 툴 </a:t>
              </a:r>
              <a:r>
                <a:rPr lang="en-US" altLang="ko-KR" sz="1400" b="1" dirty="0" smtClean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1400" b="1" dirty="0" err="1" smtClean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git</a:t>
              </a:r>
              <a:endParaRPr lang="ko-KR" altLang="en-US" sz="1400" b="1" dirty="0">
                <a:latin typeface="아리따-돋움(TTF)-Bold" pitchFamily="18" charset="-127"/>
                <a:ea typeface="아리따-돋움(TTF)-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F493FFD-AB5F-4DF3-B0E5-31DC25C25869}"/>
                </a:ext>
              </a:extLst>
            </p:cNvPr>
            <p:cNvSpPr txBox="1"/>
            <p:nvPr/>
          </p:nvSpPr>
          <p:spPr>
            <a:xfrm>
              <a:off x="2091235" y="5853426"/>
              <a:ext cx="195117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100" dirty="0" smtClean="0">
                <a:latin typeface="+mn-ea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100" b="1" dirty="0" smtClean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- </a:t>
              </a:r>
              <a:r>
                <a:rPr lang="en-US" altLang="ko-KR" sz="1100" b="1" dirty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GITHUB REPOSITORY NAME</a:t>
              </a:r>
              <a:endParaRPr lang="ko-KR" altLang="en-US" sz="1100" b="1" dirty="0">
                <a:latin typeface="아리따-돋움(TTF)-Medium" pitchFamily="18" charset="-127"/>
                <a:ea typeface="아리따-돋움(TTF)-Medium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100" b="1" dirty="0" smtClean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 : </a:t>
              </a:r>
              <a:r>
                <a:rPr lang="en-US" altLang="ko-KR" sz="1100" b="1" dirty="0" err="1" smtClean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Playthetrip</a:t>
              </a:r>
              <a:r>
                <a:rPr lang="en-US" altLang="ko-KR" sz="1100" b="1" dirty="0" smtClean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-neo</a:t>
              </a:r>
              <a:endParaRPr lang="ko-KR" altLang="en-US" sz="1100" b="1" dirty="0">
                <a:latin typeface="아리따-돋움(TTF)-Medium" pitchFamily="18" charset="-127"/>
                <a:ea typeface="아리따-돋움(TTF)-Medium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834042EA-EEC1-46AB-A174-BD6A75CE1C41}"/>
              </a:ext>
            </a:extLst>
          </p:cNvPr>
          <p:cNvGrpSpPr/>
          <p:nvPr/>
        </p:nvGrpSpPr>
        <p:grpSpPr>
          <a:xfrm>
            <a:off x="7700739" y="5456665"/>
            <a:ext cx="2370265" cy="629083"/>
            <a:chOff x="1933761" y="5485953"/>
            <a:chExt cx="2370265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F95D167-5E12-43D8-9C3C-007D498E5384}"/>
                </a:ext>
              </a:extLst>
            </p:cNvPr>
            <p:cNvSpPr txBox="1"/>
            <p:nvPr/>
          </p:nvSpPr>
          <p:spPr>
            <a:xfrm>
              <a:off x="1933761" y="5581204"/>
              <a:ext cx="2370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일정관리 </a:t>
              </a:r>
              <a:r>
                <a:rPr lang="en-US" altLang="ko-KR" sz="1400" b="1" dirty="0" smtClean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/ </a:t>
              </a:r>
              <a:r>
                <a:rPr lang="ko-KR" altLang="en-US" sz="1400" b="1" dirty="0" smtClean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협업 도구 </a:t>
              </a:r>
              <a:r>
                <a:rPr lang="en-US" altLang="ko-KR" sz="1400" b="1" dirty="0" smtClean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1400" b="1" dirty="0" err="1" smtClean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trello</a:t>
              </a:r>
              <a:endParaRPr lang="ko-KR" altLang="en-US" sz="1400" b="1" dirty="0">
                <a:latin typeface="아리따-돋움(TTF)-Bold" pitchFamily="18" charset="-127"/>
                <a:ea typeface="아리따-돋움(TTF)-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3A28911-F4B6-41C3-9E12-2D92D41EC68A}"/>
                </a:ext>
              </a:extLst>
            </p:cNvPr>
            <p:cNvSpPr txBox="1"/>
            <p:nvPr/>
          </p:nvSpPr>
          <p:spPr>
            <a:xfrm>
              <a:off x="2107264" y="5853426"/>
              <a:ext cx="19399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+mj-lt"/>
                  <a:cs typeface="Arial" panose="020B0604020202020204" pitchFamily="34" charset="0"/>
                </a:rPr>
                <a:t>-</a:t>
              </a:r>
              <a:r>
                <a:rPr lang="ko-KR" altLang="en-US" sz="1100" b="1" dirty="0" smtClean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프로젝트 </a:t>
              </a:r>
              <a:r>
                <a:rPr lang="ko-KR" altLang="en-US" sz="1100" b="1" dirty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관리 툴 </a:t>
              </a:r>
              <a:r>
                <a:rPr lang="en-US" altLang="ko-KR" sz="1100" b="1" dirty="0" smtClean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1100" b="1" dirty="0" err="1" smtClean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Trello</a:t>
              </a:r>
              <a:r>
                <a:rPr lang="en-US" altLang="ko-KR" sz="1100" b="1" dirty="0" smtClean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100" b="1" dirty="0" smtClean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사용</a:t>
              </a:r>
              <a:endParaRPr lang="ko-KR" altLang="en-US" sz="1100" b="1" dirty="0">
                <a:latin typeface="아리따-돋움(TTF)-Medium" pitchFamily="18" charset="-127"/>
                <a:ea typeface="아리따-돋움(TTF)-Medium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7100B8-8C44-4182-BB3F-F98A768C7E16}"/>
              </a:ext>
            </a:extLst>
          </p:cNvPr>
          <p:cNvSpPr txBox="1"/>
          <p:nvPr/>
        </p:nvSpPr>
        <p:spPr>
          <a:xfrm flipH="1">
            <a:off x="923786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59C1C11-0397-4105-84F7-A55C1901835A}"/>
              </a:ext>
            </a:extLst>
          </p:cNvPr>
          <p:cNvSpPr txBox="1"/>
          <p:nvPr/>
        </p:nvSpPr>
        <p:spPr>
          <a:xfrm flipH="1">
            <a:off x="5742127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59" descr="C:/Users/user/AppData/Roaming/PolarisOffice/ETemp/28444_13554520/fImage63440528638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60" y="1991963"/>
            <a:ext cx="4493895" cy="3223260"/>
          </a:xfrm>
          <a:prstGeom prst="rect">
            <a:avLst/>
          </a:prstGeom>
          <a:noFill/>
        </p:spPr>
      </p:pic>
      <p:pic>
        <p:nvPicPr>
          <p:cNvPr id="21" name="그림 61" descr="C:/Users/user/AppData/Roaming/PolarisOffice/ETemp/28444_13554520/fImage253979530424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91576" y="1991963"/>
            <a:ext cx="6246804" cy="3223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433028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프로그래밍 팁] SAS VDMML로 딥러닝 모델 구축하는 방법 - SAS Korea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기능 설명 </a:t>
            </a:r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및 시연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512762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기능 설명 및 </a:t>
            </a:r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4,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1)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적용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기술 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개발환경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-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사용언어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14615436"/>
              </p:ext>
            </p:extLst>
          </p:nvPr>
        </p:nvGraphicFramePr>
        <p:xfrm>
          <a:off x="226646" y="1340989"/>
          <a:ext cx="11836400" cy="4860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35491"/>
                <a:gridCol w="4727494"/>
                <a:gridCol w="4173415"/>
              </a:tblGrid>
              <a:tr h="6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latin typeface="아리따-돋움(TTF)-Bold" pitchFamily="18" charset="-127"/>
                          <a:ea typeface="아리따-돋움(TTF)-Bold" pitchFamily="18" charset="-127"/>
                        </a:rPr>
                        <a:t>사용 언어</a:t>
                      </a:r>
                      <a:endParaRPr lang="ko-KR" altLang="en-US" sz="2000" b="1" kern="1200" spc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bg1"/>
                        </a:solidFill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Java, JSP, HTML5, CSS, </a:t>
                      </a:r>
                      <a:b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</a:b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JavaScript, Python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spc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latin typeface="아리따-돋움(TTF)-Bold" pitchFamily="18" charset="-127"/>
                          <a:ea typeface="아리따-돋움(TTF)-Bold" pitchFamily="18" charset="-127"/>
                        </a:rPr>
                        <a:t>OS </a:t>
                      </a:r>
                      <a:r>
                        <a:rPr lang="ko-KR" altLang="en-US" sz="2000" b="1" kern="1200" spc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latin typeface="아리따-돋움(TTF)-Bold" pitchFamily="18" charset="-127"/>
                          <a:ea typeface="아리따-돋움(TTF)-Bold" pitchFamily="18" charset="-127"/>
                        </a:rPr>
                        <a:t>및 </a:t>
                      </a:r>
                      <a:r>
                        <a:rPr lang="en-US" altLang="ko-KR" sz="2000" b="1" kern="1200" spc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latin typeface="아리따-돋움(TTF)-Bold" pitchFamily="18" charset="-127"/>
                          <a:ea typeface="아리따-돋움(TTF)-Bold" pitchFamily="18" charset="-127"/>
                        </a:rPr>
                        <a:t>DataBase</a:t>
                      </a:r>
                      <a:endParaRPr lang="en-US" altLang="ko-KR" sz="2000" b="1" kern="1200" spc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Window 10/Oracle 12c DB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spc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latin typeface="아리따-돋움(TTF)-Bold" pitchFamily="18" charset="-127"/>
                          <a:ea typeface="아리따-돋움(TTF)-Bold" pitchFamily="18" charset="-127"/>
                        </a:rPr>
                        <a:t>FrameWork</a:t>
                      </a:r>
                      <a:endParaRPr lang="en-US" altLang="ko-KR" sz="2000" b="1" kern="1200" spc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Apache Tomcat, Spring, </a:t>
                      </a:r>
                      <a:b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</a:b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Django, Flask, Bootstrap, </a:t>
                      </a:r>
                      <a:r>
                        <a:rPr kumimoji="0" lang="en-US" altLang="ko-KR" sz="1800" u="none" strike="noStrike" kern="1200" cap="none" spc="0" normalizeH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Mybatis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0" baseline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latin typeface="아리따-돋움(TTF)-Bold" pitchFamily="18" charset="-127"/>
                          <a:ea typeface="아리따-돋움(TTF)-Bold" pitchFamily="18" charset="-127"/>
                        </a:rPr>
                        <a:t>설계</a:t>
                      </a:r>
                      <a:endParaRPr lang="ko-KR" altLang="en-US" sz="2000" b="1" kern="1200" spc="0" baseline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StarUML</a:t>
                      </a: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kumimoji="0" lang="en-US" altLang="ko-KR" sz="1800" u="none" strike="noStrike" kern="1200" cap="none" spc="0" normalizeH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ERMaster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latin typeface="아리따-돋움(TTF)-Bold" pitchFamily="18" charset="-127"/>
                          <a:ea typeface="아리따-돋움(TTF)-Bold" pitchFamily="18" charset="-127"/>
                        </a:rPr>
                        <a:t>개발도구</a:t>
                      </a:r>
                      <a:endParaRPr lang="ko-KR" altLang="en-US" sz="2000" b="1" kern="1200" spc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Eclipse, Visual Studio Code,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PyCharm</a:t>
                      </a: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kumimoji="0" lang="en-US" altLang="ko-KR" sz="1800" u="none" strike="noStrike" kern="1200" cap="none" spc="0" normalizeH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Jupyter</a:t>
                      </a: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 Notebook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latin typeface="아리따-돋움(TTF)-Bold" pitchFamily="18" charset="-127"/>
                          <a:ea typeface="아리따-돋움(TTF)-Bold" pitchFamily="18" charset="-127"/>
                        </a:rPr>
                        <a:t>일정관리</a:t>
                      </a:r>
                      <a:endParaRPr lang="ko-KR" altLang="en-US" sz="2000" b="1" kern="1200" spc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Gantt Chart, Trello(Agile Kanban Board)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latin typeface="아리따-돋움(TTF)-Bold" pitchFamily="18" charset="-127"/>
                          <a:ea typeface="아리따-돋움(TTF)-Bold" pitchFamily="18" charset="-127"/>
                        </a:rPr>
                        <a:t>형상관리</a:t>
                      </a:r>
                      <a:endParaRPr lang="ko-KR" altLang="en-US" sz="2000" b="1" kern="1200" spc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Git</a:t>
                      </a: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kumimoji="0" lang="en-US" altLang="ko-KR" sz="1800" u="none" strike="noStrike" kern="1200" cap="none" spc="0" normalizeH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Github</a:t>
                      </a: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kumimoji="0" lang="en-US" altLang="ko-KR" sz="1800" u="none" strike="noStrike" kern="1200" cap="none" spc="0" normalizeH="0" baseline="0" noProof="0" dirty="0" err="1">
                          <a:ln>
                            <a:solidFill>
                              <a:sysClr val="windowText" lastClr="000000">
                                <a:alpha val="0"/>
                              </a:sysClr>
                            </a:solidFill>
                          </a:ln>
                          <a:effectLst/>
                          <a:uLnTx/>
                          <a:uFillTx/>
                          <a:latin typeface="아리따-돋움(TTF)-Bold" pitchFamily="18" charset="-127"/>
                          <a:ea typeface="아리따-돋움(TTF)-Bold" pitchFamily="18" charset="-127"/>
                        </a:rPr>
                        <a:t>Sourcetree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아리따-돋움(TTF)-Bold" pitchFamily="18" charset="-127"/>
                        <a:ea typeface="아리따-돋움(TTF)-Bold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60065B2-0872-489B-BE6D-E27D689B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772" y="3546124"/>
            <a:ext cx="427824" cy="42782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9104854" y="4940240"/>
            <a:ext cx="424685" cy="396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98" y="5599811"/>
            <a:ext cx="408245" cy="4082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27" y="3556724"/>
            <a:ext cx="812388" cy="43316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22" y="5610082"/>
            <a:ext cx="387702" cy="38770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968" y="4256480"/>
            <a:ext cx="368529" cy="42686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26" y="2195042"/>
            <a:ext cx="413575" cy="47738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79" y="1325520"/>
            <a:ext cx="545360" cy="54536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02" y="1325520"/>
            <a:ext cx="917244" cy="56781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09" y="1407629"/>
            <a:ext cx="1049423" cy="61596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115" y="2173497"/>
            <a:ext cx="537426" cy="53742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17" y="2758734"/>
            <a:ext cx="1155845" cy="64213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724191" y="2825054"/>
            <a:ext cx="491066" cy="50949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9231562" y="2894924"/>
            <a:ext cx="830144" cy="36975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117" y="2825563"/>
            <a:ext cx="593904" cy="49878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994" y="2742989"/>
            <a:ext cx="663934" cy="66393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686411" y="4261935"/>
            <a:ext cx="478176" cy="41595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837" y="4234317"/>
            <a:ext cx="471193" cy="47119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9892280" y="4211009"/>
            <a:ext cx="527437" cy="51780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60" y="4976171"/>
            <a:ext cx="1084521" cy="33298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180" y="5597199"/>
            <a:ext cx="435763" cy="4134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098376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기능 설명 및 </a:t>
            </a:r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4,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696938" cy="4871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4953799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기능</a:t>
            </a:r>
            <a:endParaRPr lang="ko-KR" altLang="en-US" sz="1200" spc="-1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420E31-9BA2-4E79-B455-6F554E68B140}"/>
              </a:ext>
            </a:extLst>
          </p:cNvPr>
          <p:cNvSpPr/>
          <p:nvPr/>
        </p:nvSpPr>
        <p:spPr>
          <a:xfrm>
            <a:off x="6319522" y="5341387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활용</a:t>
            </a:r>
            <a:endParaRPr lang="ko-KR" altLang="en-US" sz="1200" spc="-1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7A4C3A7-6ADA-428A-BA2E-74DE174589AE}"/>
              </a:ext>
            </a:extLst>
          </p:cNvPr>
          <p:cNvSpPr/>
          <p:nvPr/>
        </p:nvSpPr>
        <p:spPr>
          <a:xfrm>
            <a:off x="6319522" y="5728975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설명</a:t>
            </a:r>
            <a:endParaRPr lang="ko-KR" altLang="en-US" sz="1200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CEFC16-DE43-4E6D-8A4D-165B305E4502}"/>
              </a:ext>
            </a:extLst>
          </p:cNvPr>
          <p:cNvSpPr txBox="1"/>
          <p:nvPr/>
        </p:nvSpPr>
        <p:spPr>
          <a:xfrm>
            <a:off x="7099186" y="4972882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아리따-돋움(TTF)-Bold" pitchFamily="18" charset="-127"/>
                <a:ea typeface="아리따-돋움(TTF)-Bold" pitchFamily="18" charset="-127"/>
              </a:rPr>
              <a:t>HOME</a:t>
            </a:r>
            <a:endParaRPr lang="ko-KR" altLang="en-US" sz="1200" b="1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3ADDD4-BED3-4B89-8DC5-7A9945B7FAB8}"/>
              </a:ext>
            </a:extLst>
          </p:cNvPr>
          <p:cNvSpPr txBox="1"/>
          <p:nvPr/>
        </p:nvSpPr>
        <p:spPr>
          <a:xfrm>
            <a:off x="7122632" y="5360127"/>
            <a:ext cx="490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아리따-돋움(TTF)-Medium" pitchFamily="18" charset="-127"/>
                <a:ea typeface="아리따-돋움(TTF)-Medium" pitchFamily="18" charset="-127"/>
              </a:rPr>
              <a:t>Java/</a:t>
            </a:r>
            <a:r>
              <a:rPr lang="en-US" altLang="ko-KR" sz="1200" b="1" dirty="0" err="1" smtClean="0">
                <a:latin typeface="아리따-돋움(TTF)-Medium" pitchFamily="18" charset="-127"/>
                <a:ea typeface="아리따-돋움(TTF)-Medium" pitchFamily="18" charset="-127"/>
              </a:rPr>
              <a:t>jsp</a:t>
            </a:r>
            <a:r>
              <a:rPr lang="en-US" altLang="ko-KR" sz="1200" b="1" dirty="0">
                <a:latin typeface="아리따-돋움(TTF)-Medium" pitchFamily="18" charset="-127"/>
                <a:ea typeface="아리따-돋움(TTF)-Medium" pitchFamily="18" charset="-127"/>
              </a:rPr>
              <a:t> spring/BOOTSTRAP/HTML5, CSS, </a:t>
            </a:r>
            <a:r>
              <a:rPr lang="en-US" altLang="ko-KR" sz="1200" b="1" dirty="0" smtClean="0">
                <a:latin typeface="아리따-돋움(TTF)-Medium" pitchFamily="18" charset="-127"/>
                <a:ea typeface="아리따-돋움(TTF)-Medium" pitchFamily="18" charset="-127"/>
              </a:rPr>
              <a:t>JavaScript</a:t>
            </a:r>
            <a:endParaRPr lang="en-US" altLang="ko-KR" sz="1200" b="1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16DAC80-B469-4C32-88C1-EFBBA6F56ED3}"/>
              </a:ext>
            </a:extLst>
          </p:cNvPr>
          <p:cNvSpPr txBox="1"/>
          <p:nvPr/>
        </p:nvSpPr>
        <p:spPr>
          <a:xfrm>
            <a:off x="7099186" y="5659319"/>
            <a:ext cx="4928690" cy="404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latin typeface="아리따-돋움(TTF)-Medium" pitchFamily="18" charset="-127"/>
                <a:ea typeface="아리따-돋움(TTF)-Medium" pitchFamily="18" charset="-127"/>
              </a:rPr>
              <a:t>BOOTSTRAP</a:t>
            </a:r>
            <a:r>
              <a:rPr lang="ko-KR" altLang="en-US" sz="1200" b="1" dirty="0" smtClean="0">
                <a:latin typeface="아리따-돋움(TTF)-Medium" pitchFamily="18" charset="-127"/>
                <a:ea typeface="아리따-돋움(TTF)-Medium" pitchFamily="18" charset="-127"/>
              </a:rPr>
              <a:t>을 활용한 페이지 구성</a:t>
            </a:r>
            <a:r>
              <a:rPr lang="en-US" altLang="ko-KR" sz="1200" b="1" dirty="0" smtClean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endParaRPr lang="ko-KR" altLang="en-US" sz="1200" b="1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399062" y="1156964"/>
            <a:ext cx="132423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Result Image Insert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6319521" y="1529412"/>
            <a:ext cx="5708355" cy="3241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1146922"/>
            <a:ext cx="90220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Core Source</a:t>
            </a:r>
          </a:p>
        </p:txBody>
      </p:sp>
      <p:pic>
        <p:nvPicPr>
          <p:cNvPr id="26" name="그림 38" descr="C:/Users/user/AppData/Roaming/PolarisOffice/ETemp/28444_13554520/fImage3446383569798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2343" t="11981" r="6473"/>
          <a:stretch>
            <a:fillRect/>
          </a:stretch>
        </p:blipFill>
        <p:spPr>
          <a:xfrm>
            <a:off x="503590" y="2529898"/>
            <a:ext cx="5456305" cy="2968728"/>
          </a:xfrm>
          <a:prstGeom prst="rect">
            <a:avLst/>
          </a:prstGeom>
          <a:noFill/>
        </p:spPr>
      </p:pic>
      <p:pic>
        <p:nvPicPr>
          <p:cNvPr id="28" name="그림 37" descr="C:/Users/user/AppData/Roaming/PolarisOffice/ETemp/28444_13554520/fImage11875456834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973" y="1685406"/>
            <a:ext cx="3692525" cy="2929890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기능설명</a:t>
            </a:r>
            <a:endParaRPr lang="ko-KR" altLang="en-US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48762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기능 설명 및 </a:t>
            </a:r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4,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696938" cy="4871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4953799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기능</a:t>
            </a:r>
            <a:endParaRPr lang="ko-KR" altLang="en-US" sz="1200" spc="-1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420E31-9BA2-4E79-B455-6F554E68B140}"/>
              </a:ext>
            </a:extLst>
          </p:cNvPr>
          <p:cNvSpPr/>
          <p:nvPr/>
        </p:nvSpPr>
        <p:spPr>
          <a:xfrm>
            <a:off x="6319522" y="5341387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활용</a:t>
            </a:r>
            <a:endParaRPr lang="ko-KR" altLang="en-US" sz="1200" spc="-1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7A4C3A7-6ADA-428A-BA2E-74DE174589AE}"/>
              </a:ext>
            </a:extLst>
          </p:cNvPr>
          <p:cNvSpPr/>
          <p:nvPr/>
        </p:nvSpPr>
        <p:spPr>
          <a:xfrm>
            <a:off x="6319522" y="5728975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설명</a:t>
            </a:r>
            <a:endParaRPr lang="ko-KR" altLang="en-US" sz="1200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CEFC16-DE43-4E6D-8A4D-165B305E4502}"/>
              </a:ext>
            </a:extLst>
          </p:cNvPr>
          <p:cNvSpPr txBox="1"/>
          <p:nvPr/>
        </p:nvSpPr>
        <p:spPr>
          <a:xfrm>
            <a:off x="7099186" y="4972882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아리따-돋움(TTF)-Bold" pitchFamily="18" charset="-127"/>
                <a:ea typeface="아리따-돋움(TTF)-Bold" pitchFamily="18" charset="-127"/>
              </a:rPr>
              <a:t>LOGIN</a:t>
            </a:r>
            <a:endParaRPr lang="ko-KR" altLang="en-US" sz="1200" b="1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3ADDD4-BED3-4B89-8DC5-7A9945B7FAB8}"/>
              </a:ext>
            </a:extLst>
          </p:cNvPr>
          <p:cNvSpPr txBox="1"/>
          <p:nvPr/>
        </p:nvSpPr>
        <p:spPr>
          <a:xfrm>
            <a:off x="7099186" y="5360127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아리따-돋움(TTF)-Medium" pitchFamily="18" charset="-127"/>
                <a:ea typeface="아리따-돋움(TTF)-Medium" pitchFamily="18" charset="-127"/>
              </a:rPr>
              <a:t>Ajax, JS, Spring MVC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16DAC80-B469-4C32-88C1-EFBBA6F56ED3}"/>
              </a:ext>
            </a:extLst>
          </p:cNvPr>
          <p:cNvSpPr txBox="1"/>
          <p:nvPr/>
        </p:nvSpPr>
        <p:spPr>
          <a:xfrm>
            <a:off x="7099186" y="5637695"/>
            <a:ext cx="4928690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err="1" smtClean="0">
                <a:latin typeface="아리따-돋움(TTF)-Medium" pitchFamily="18" charset="-127"/>
                <a:ea typeface="아리따-돋움(TTF)-Medium" pitchFamily="18" charset="-127"/>
              </a:rPr>
              <a:t>AjaxLoginCheck </a:t>
            </a:r>
            <a:r>
              <a:rPr lang="ko-KR" altLang="en-US" sz="1200" b="1" dirty="0" err="1" smtClean="0">
                <a:latin typeface="아리따-돋움(TTF)-Medium" pitchFamily="18" charset="-127"/>
                <a:ea typeface="아리따-돋움(TTF)-Medium" pitchFamily="18" charset="-127"/>
              </a:rPr>
              <a:t>를 이용해 </a:t>
            </a:r>
            <a:r>
              <a:rPr lang="en-US" altLang="ko-KR" sz="1200" b="1" dirty="0" err="1" smtClean="0">
                <a:latin typeface="아리따-돋움(TTF)-Medium" pitchFamily="18" charset="-127"/>
                <a:ea typeface="아리따-돋움(TTF)-Medium" pitchFamily="18" charset="-127"/>
              </a:rPr>
              <a:t>DB</a:t>
            </a:r>
            <a:r>
              <a:rPr lang="ko-KR" altLang="en-US" sz="1200" b="1" dirty="0" err="1">
                <a:latin typeface="아리따-돋움(TTF)-Medium" pitchFamily="18" charset="-127"/>
                <a:ea typeface="아리따-돋움(TTF)-Medium" pitchFamily="18" charset="-127"/>
              </a:rPr>
              <a:t>에서 입력한 </a:t>
            </a:r>
            <a:r>
              <a:rPr lang="en-US" altLang="ko-KR" sz="1200" b="1" dirty="0" err="1">
                <a:latin typeface="아리따-돋움(TTF)-Medium" pitchFamily="18" charset="-127"/>
                <a:ea typeface="아리따-돋움(TTF)-Medium" pitchFamily="18" charset="-127"/>
              </a:rPr>
              <a:t>ID</a:t>
            </a:r>
            <a:r>
              <a:rPr lang="ko-KR" altLang="en-US" sz="1200" b="1" dirty="0" err="1">
                <a:latin typeface="아리따-돋움(TTF)-Medium" pitchFamily="18" charset="-127"/>
                <a:ea typeface="아리따-돋움(TTF)-Medium" pitchFamily="18" charset="-127"/>
              </a:rPr>
              <a:t>와 </a:t>
            </a:r>
            <a:r>
              <a:rPr lang="en-US" altLang="ko-KR" sz="1200" b="1" dirty="0" err="1">
                <a:latin typeface="아리따-돋움(TTF)-Medium" pitchFamily="18" charset="-127"/>
                <a:ea typeface="아리따-돋움(TTF)-Medium" pitchFamily="18" charset="-127"/>
              </a:rPr>
              <a:t>PW </a:t>
            </a:r>
            <a:r>
              <a:rPr lang="ko-KR" altLang="en-US" sz="1200" b="1" dirty="0">
                <a:latin typeface="아리따-돋움(TTF)-Medium" pitchFamily="18" charset="-127"/>
                <a:ea typeface="아리따-돋움(TTF)-Medium" pitchFamily="18" charset="-127"/>
              </a:rPr>
              <a:t>조합과 일치되는 정보가 </a:t>
            </a:r>
            <a:r>
              <a:rPr lang="ko-KR" altLang="en-US" sz="1200" b="1" dirty="0" smtClean="0">
                <a:latin typeface="아리따-돋움(TTF)-Medium" pitchFamily="18" charset="-127"/>
                <a:ea typeface="아리따-돋움(TTF)-Medium" pitchFamily="18" charset="-127"/>
              </a:rPr>
              <a:t>있는지 없는지 판단 하고 일치되는 정보 존재 시 로그인 수행 및 전체세션에</a:t>
            </a:r>
            <a:endParaRPr lang="en-US" altLang="ko-KR" sz="1200" b="1" dirty="0" smtClean="0">
              <a:latin typeface="아리따-돋움(TTF)-Medium" pitchFamily="18" charset="-127"/>
              <a:ea typeface="아리따-돋움(TTF)-Medium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 smtClean="0">
                <a:latin typeface="아리따-돋움(TTF)-Medium" pitchFamily="18" charset="-127"/>
                <a:ea typeface="아리따-돋움(TTF)-Medium" pitchFamily="18" charset="-127"/>
              </a:rPr>
              <a:t>로그인 정보 제공</a:t>
            </a:r>
            <a:endParaRPr lang="ko-KR" altLang="en-US" sz="1200" b="1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399062" y="1156964"/>
            <a:ext cx="132423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Result Image Insert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6319521" y="1529412"/>
            <a:ext cx="5708355" cy="3241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1146922"/>
            <a:ext cx="90220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Core Source</a:t>
            </a:r>
          </a:p>
        </p:txBody>
      </p:sp>
      <p:pic>
        <p:nvPicPr>
          <p:cNvPr id="26" name="그림 3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54" y="2529898"/>
            <a:ext cx="4460576" cy="2968728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기능설명</a:t>
            </a:r>
            <a:endParaRPr lang="ko-KR" altLang="en-US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33" y="1951334"/>
            <a:ext cx="2344595" cy="239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98" y="1964975"/>
            <a:ext cx="2303979" cy="238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59080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기능 설명 및 </a:t>
            </a:r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4,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기능설명</a:t>
            </a:r>
            <a:endParaRPr lang="ko-KR" altLang="en-US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696938" cy="4871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4953799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기능</a:t>
            </a:r>
            <a:endParaRPr lang="ko-KR" altLang="en-US" sz="1200" spc="-1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420E31-9BA2-4E79-B455-6F554E68B140}"/>
              </a:ext>
            </a:extLst>
          </p:cNvPr>
          <p:cNvSpPr/>
          <p:nvPr/>
        </p:nvSpPr>
        <p:spPr>
          <a:xfrm>
            <a:off x="6319522" y="5341387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활용</a:t>
            </a:r>
            <a:endParaRPr lang="ko-KR" altLang="en-US" sz="1200" spc="-1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7A4C3A7-6ADA-428A-BA2E-74DE174589AE}"/>
              </a:ext>
            </a:extLst>
          </p:cNvPr>
          <p:cNvSpPr/>
          <p:nvPr/>
        </p:nvSpPr>
        <p:spPr>
          <a:xfrm>
            <a:off x="6319522" y="5728975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설명</a:t>
            </a:r>
            <a:endParaRPr lang="ko-KR" altLang="en-US" sz="1200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CEFC16-DE43-4E6D-8A4D-165B305E4502}"/>
              </a:ext>
            </a:extLst>
          </p:cNvPr>
          <p:cNvSpPr txBox="1"/>
          <p:nvPr/>
        </p:nvSpPr>
        <p:spPr>
          <a:xfrm>
            <a:off x="7099186" y="4972882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아리따-돋움(TTF)-Bold" pitchFamily="18" charset="-127"/>
                <a:ea typeface="아리따-돋움(TTF)-Bold" pitchFamily="18" charset="-127"/>
              </a:rPr>
              <a:t>지도 </a:t>
            </a:r>
            <a:r>
              <a:rPr lang="en-US" altLang="ko-KR" sz="1200" b="1" dirty="0" smtClean="0">
                <a:latin typeface="아리따-돋움(TTF)-Bold" pitchFamily="18" charset="-127"/>
                <a:ea typeface="아리따-돋움(TTF)-Bold" pitchFamily="18" charset="-127"/>
              </a:rPr>
              <a:t>API </a:t>
            </a:r>
            <a:r>
              <a:rPr lang="ko-KR" altLang="en-US" sz="1200" b="1" dirty="0" smtClean="0">
                <a:latin typeface="아리따-돋움(TTF)-Bold" pitchFamily="18" charset="-127"/>
                <a:ea typeface="아리따-돋움(TTF)-Bold" pitchFamily="18" charset="-127"/>
              </a:rPr>
              <a:t>활용</a:t>
            </a:r>
            <a:r>
              <a:rPr lang="en-US" altLang="ko-KR" sz="1200" b="1" dirty="0">
                <a:latin typeface="아리따-돋움(TTF)-Bold" pitchFamily="18" charset="-127"/>
                <a:ea typeface="아리따-돋움(TTF)-Bold" pitchFamily="18" charset="-127"/>
              </a:rPr>
              <a:t> </a:t>
            </a:r>
            <a:r>
              <a:rPr lang="en-US" altLang="ko-KR" sz="1200" b="1" dirty="0" smtClean="0">
                <a:latin typeface="아리따-돋움(TTF)-Bold" pitchFamily="18" charset="-127"/>
                <a:ea typeface="아리따-돋움(TTF)-Bold" pitchFamily="18" charset="-127"/>
              </a:rPr>
              <a:t>/ </a:t>
            </a:r>
            <a:r>
              <a:rPr lang="ko-KR" altLang="en-US" sz="1200" b="1" dirty="0" err="1" smtClean="0">
                <a:latin typeface="아리따-돋움(TTF)-Bold" pitchFamily="18" charset="-127"/>
                <a:ea typeface="아리따-돋움(TTF)-Bold" pitchFamily="18" charset="-127"/>
              </a:rPr>
              <a:t>맛집</a:t>
            </a:r>
            <a:r>
              <a:rPr lang="ko-KR" altLang="en-US" sz="1200" b="1" dirty="0" smtClean="0">
                <a:latin typeface="아리따-돋움(TTF)-Bold" pitchFamily="18" charset="-127"/>
                <a:ea typeface="아리따-돋움(TTF)-Bold" pitchFamily="18" charset="-127"/>
              </a:rPr>
              <a:t> 및 명소 정보 제공</a:t>
            </a:r>
            <a:endParaRPr lang="ko-KR" altLang="en-US" sz="1200" b="1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3ADDD4-BED3-4B89-8DC5-7A9945B7FAB8}"/>
              </a:ext>
            </a:extLst>
          </p:cNvPr>
          <p:cNvSpPr txBox="1"/>
          <p:nvPr/>
        </p:nvSpPr>
        <p:spPr>
          <a:xfrm>
            <a:off x="7099186" y="5360127"/>
            <a:ext cx="2537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아리따-돋움(TTF)-Medium" pitchFamily="18" charset="-127"/>
                <a:ea typeface="아리따-돋움(TTF)-Medium" pitchFamily="18" charset="-127"/>
              </a:rPr>
              <a:t>RestAPI</a:t>
            </a:r>
            <a:r>
              <a:rPr lang="en-US" altLang="ko-KR" sz="1200" b="1" dirty="0">
                <a:latin typeface="아리따-돋움(TTF)-Medium" pitchFamily="18" charset="-127"/>
                <a:ea typeface="아리따-돋움(TTF)-Medium" pitchFamily="18" charset="-127"/>
              </a:rPr>
              <a:t>(</a:t>
            </a:r>
            <a:r>
              <a:rPr lang="ko-KR" altLang="en-US" sz="1200" b="1" dirty="0">
                <a:latin typeface="아리따-돋움(TTF)-Medium" pitchFamily="18" charset="-127"/>
                <a:ea typeface="아리따-돋움(TTF)-Medium" pitchFamily="18" charset="-127"/>
              </a:rPr>
              <a:t>카카오 지도 </a:t>
            </a:r>
            <a:r>
              <a:rPr lang="en-US" altLang="ko-KR" sz="1200" b="1" dirty="0">
                <a:latin typeface="아리따-돋움(TTF)-Medium" pitchFamily="18" charset="-127"/>
                <a:ea typeface="아리따-돋움(TTF)-Medium" pitchFamily="18" charset="-127"/>
              </a:rPr>
              <a:t>API), Ajax, </a:t>
            </a:r>
            <a:r>
              <a:rPr lang="en-US" altLang="ko-KR" sz="1200" b="1" dirty="0" err="1">
                <a:latin typeface="아리따-돋움(TTF)-Medium" pitchFamily="18" charset="-127"/>
                <a:ea typeface="아리따-돋움(TTF)-Medium" pitchFamily="18" charset="-127"/>
              </a:rPr>
              <a:t>Json</a:t>
            </a:r>
            <a:endParaRPr lang="en-US" altLang="ko-KR" sz="1200" b="1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399062" y="1156964"/>
            <a:ext cx="132423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Result Image Insert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6319521" y="1529412"/>
            <a:ext cx="5708355" cy="3241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1146922"/>
            <a:ext cx="90220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Core Source</a:t>
            </a:r>
          </a:p>
        </p:txBody>
      </p:sp>
      <p:pic>
        <p:nvPicPr>
          <p:cNvPr id="18" name="그림 43" descr="C:/Users/user/AppData/Roaming/PolarisOffice/ETemp/28444_13554520/fImage58804588437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761" y="1615511"/>
            <a:ext cx="3131362" cy="3080709"/>
          </a:xfrm>
          <a:prstGeom prst="rect">
            <a:avLst/>
          </a:prstGeom>
          <a:noFill/>
        </p:spPr>
      </p:pic>
      <p:pic>
        <p:nvPicPr>
          <p:cNvPr id="19" name="그림 44" descr="C:/Users/user/AppData/Roaming/PolarisOffice/ETemp/28444_13554520/fImage1092278589243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41" y="2308627"/>
            <a:ext cx="5377180" cy="3032760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6DAC80-B469-4C32-88C1-EFBBA6F56ED3}"/>
              </a:ext>
            </a:extLst>
          </p:cNvPr>
          <p:cNvSpPr txBox="1"/>
          <p:nvPr/>
        </p:nvSpPr>
        <p:spPr>
          <a:xfrm>
            <a:off x="7099186" y="5637695"/>
            <a:ext cx="4928690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err="1" smtClean="0">
                <a:latin typeface="아리따-돋움(TTF)-Medium" pitchFamily="18" charset="-127"/>
                <a:ea typeface="아리따-돋움(TTF)-Medium" pitchFamily="18" charset="-127"/>
              </a:rPr>
              <a:t>AjaxLoginCheck </a:t>
            </a:r>
            <a:r>
              <a:rPr lang="ko-KR" altLang="en-US" sz="1200" b="1" dirty="0" err="1" smtClean="0">
                <a:latin typeface="아리따-돋움(TTF)-Medium" pitchFamily="18" charset="-127"/>
                <a:ea typeface="아리따-돋움(TTF)-Medium" pitchFamily="18" charset="-127"/>
              </a:rPr>
              <a:t>를 이용해 </a:t>
            </a:r>
            <a:r>
              <a:rPr lang="en-US" altLang="ko-KR" sz="1200" b="1" dirty="0" err="1" smtClean="0">
                <a:latin typeface="아리따-돋움(TTF)-Medium" pitchFamily="18" charset="-127"/>
                <a:ea typeface="아리따-돋움(TTF)-Medium" pitchFamily="18" charset="-127"/>
              </a:rPr>
              <a:t>DB</a:t>
            </a:r>
            <a:r>
              <a:rPr lang="ko-KR" altLang="en-US" sz="1200" b="1" dirty="0" err="1">
                <a:latin typeface="아리따-돋움(TTF)-Medium" pitchFamily="18" charset="-127"/>
                <a:ea typeface="아리따-돋움(TTF)-Medium" pitchFamily="18" charset="-127"/>
              </a:rPr>
              <a:t>에서 입력한 </a:t>
            </a:r>
            <a:r>
              <a:rPr lang="en-US" altLang="ko-KR" sz="1200" b="1" dirty="0" err="1">
                <a:latin typeface="아리따-돋움(TTF)-Medium" pitchFamily="18" charset="-127"/>
                <a:ea typeface="아리따-돋움(TTF)-Medium" pitchFamily="18" charset="-127"/>
              </a:rPr>
              <a:t>ID</a:t>
            </a:r>
            <a:r>
              <a:rPr lang="ko-KR" altLang="en-US" sz="1200" b="1" dirty="0" err="1">
                <a:latin typeface="아리따-돋움(TTF)-Medium" pitchFamily="18" charset="-127"/>
                <a:ea typeface="아리따-돋움(TTF)-Medium" pitchFamily="18" charset="-127"/>
              </a:rPr>
              <a:t>와 </a:t>
            </a:r>
            <a:r>
              <a:rPr lang="en-US" altLang="ko-KR" sz="1200" b="1" dirty="0" err="1">
                <a:latin typeface="아리따-돋움(TTF)-Medium" pitchFamily="18" charset="-127"/>
                <a:ea typeface="아리따-돋움(TTF)-Medium" pitchFamily="18" charset="-127"/>
              </a:rPr>
              <a:t>PW </a:t>
            </a:r>
            <a:r>
              <a:rPr lang="ko-KR" altLang="en-US" sz="1200" b="1" dirty="0">
                <a:latin typeface="아리따-돋움(TTF)-Medium" pitchFamily="18" charset="-127"/>
                <a:ea typeface="아리따-돋움(TTF)-Medium" pitchFamily="18" charset="-127"/>
              </a:rPr>
              <a:t>조합과 일치되는 정보가 </a:t>
            </a:r>
            <a:r>
              <a:rPr lang="ko-KR" altLang="en-US" sz="1200" b="1" dirty="0" smtClean="0">
                <a:latin typeface="아리따-돋움(TTF)-Medium" pitchFamily="18" charset="-127"/>
                <a:ea typeface="아리따-돋움(TTF)-Medium" pitchFamily="18" charset="-127"/>
              </a:rPr>
              <a:t>있는지 없는지 판단 하고 일치되는 정보 존재 시 로그인 수행 및 전체세션에</a:t>
            </a:r>
            <a:endParaRPr lang="en-US" altLang="ko-KR" sz="1200" b="1" dirty="0" smtClean="0">
              <a:latin typeface="아리따-돋움(TTF)-Medium" pitchFamily="18" charset="-127"/>
              <a:ea typeface="아리따-돋움(TTF)-Medium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 smtClean="0">
                <a:latin typeface="아리따-돋움(TTF)-Medium" pitchFamily="18" charset="-127"/>
                <a:ea typeface="아리따-돋움(TTF)-Medium" pitchFamily="18" charset="-127"/>
              </a:rPr>
              <a:t>로그인 정보 제공</a:t>
            </a:r>
            <a:endParaRPr lang="ko-KR" altLang="en-US" sz="1200" b="1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22246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lt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D65EFFB-77B3-4093-9EBE-5BC7CD9D594B}"/>
              </a:ext>
            </a:extLst>
          </p:cNvPr>
          <p:cNvGrpSpPr/>
          <p:nvPr/>
        </p:nvGrpSpPr>
        <p:grpSpPr>
          <a:xfrm>
            <a:off x="1569252" y="3817902"/>
            <a:ext cx="2064526" cy="707886"/>
            <a:chOff x="294640" y="3596640"/>
            <a:chExt cx="206452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기획의도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CF3CB36-97CB-4B01-AB5E-847ED38F7969}"/>
              </a:ext>
            </a:extLst>
          </p:cNvPr>
          <p:cNvGrpSpPr/>
          <p:nvPr/>
        </p:nvGrpSpPr>
        <p:grpSpPr>
          <a:xfrm>
            <a:off x="1569252" y="4808740"/>
            <a:ext cx="2513367" cy="707886"/>
            <a:chOff x="294640" y="3596640"/>
            <a:chExt cx="251336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8646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분석 및 설계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0D1E44C-6008-4F6E-880B-4E8105F0CF77}"/>
              </a:ext>
            </a:extLst>
          </p:cNvPr>
          <p:cNvGrpSpPr/>
          <p:nvPr/>
        </p:nvGrpSpPr>
        <p:grpSpPr>
          <a:xfrm>
            <a:off x="1569252" y="5799578"/>
            <a:ext cx="3815005" cy="707886"/>
            <a:chOff x="294640" y="3596640"/>
            <a:chExt cx="381500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3166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팀원 </a:t>
              </a:r>
              <a:r>
                <a:rPr lang="ko-KR" altLang="en-US" sz="2800" spc="-150" dirty="0" smtClean="0">
                  <a:solidFill>
                    <a:srgbClr val="393939"/>
                  </a:solidFill>
                  <a:latin typeface="+mj-ea"/>
                  <a:ea typeface="+mj-ea"/>
                </a:rPr>
                <a:t>소개 및 개발일정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D65EFFB-77B3-4093-9EBE-5BC7CD9D594B}"/>
              </a:ext>
            </a:extLst>
          </p:cNvPr>
          <p:cNvGrpSpPr/>
          <p:nvPr/>
        </p:nvGrpSpPr>
        <p:grpSpPr>
          <a:xfrm>
            <a:off x="6832208" y="3910235"/>
            <a:ext cx="3885538" cy="707886"/>
            <a:chOff x="294640" y="3596640"/>
            <a:chExt cx="388553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236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  <a:latin typeface="+mj-ea"/>
                  <a:ea typeface="+mj-ea"/>
                </a:rPr>
                <a:t>기능 설명 및 구현 시연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4CF3CB36-97CB-4B01-AB5E-847ED38F7969}"/>
              </a:ext>
            </a:extLst>
          </p:cNvPr>
          <p:cNvGrpSpPr/>
          <p:nvPr/>
        </p:nvGrpSpPr>
        <p:grpSpPr>
          <a:xfrm>
            <a:off x="6832208" y="4901073"/>
            <a:ext cx="1448973" cy="707886"/>
            <a:chOff x="294640" y="3596640"/>
            <a:chExt cx="1448973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800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  <a:latin typeface="+mj-ea"/>
                  <a:ea typeface="+mj-ea"/>
                </a:rPr>
                <a:t>후기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00D1E44C-6008-4F6E-880B-4E8105F0CF77}"/>
              </a:ext>
            </a:extLst>
          </p:cNvPr>
          <p:cNvGrpSpPr/>
          <p:nvPr/>
        </p:nvGrpSpPr>
        <p:grpSpPr>
          <a:xfrm>
            <a:off x="6832208" y="5891911"/>
            <a:ext cx="1529123" cy="707886"/>
            <a:chOff x="294640" y="3596640"/>
            <a:chExt cx="1529123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880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393939"/>
                  </a:solidFill>
                  <a:latin typeface="+mj-ea"/>
                  <a:ea typeface="+mj-ea"/>
                </a:rPr>
                <a:t>Q&amp;A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61547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기능 설명 및 </a:t>
            </a:r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4,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기능설명</a:t>
            </a:r>
            <a:endParaRPr lang="ko-KR" altLang="en-US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696938" cy="4871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4953799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기능</a:t>
            </a:r>
            <a:endParaRPr lang="ko-KR" altLang="en-US" sz="1200" spc="-1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420E31-9BA2-4E79-B455-6F554E68B140}"/>
              </a:ext>
            </a:extLst>
          </p:cNvPr>
          <p:cNvSpPr/>
          <p:nvPr/>
        </p:nvSpPr>
        <p:spPr>
          <a:xfrm>
            <a:off x="6319522" y="5341387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활용</a:t>
            </a:r>
            <a:endParaRPr lang="ko-KR" altLang="en-US" sz="1200" spc="-1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7A4C3A7-6ADA-428A-BA2E-74DE174589AE}"/>
              </a:ext>
            </a:extLst>
          </p:cNvPr>
          <p:cNvSpPr/>
          <p:nvPr/>
        </p:nvSpPr>
        <p:spPr>
          <a:xfrm>
            <a:off x="6319522" y="5728975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설명</a:t>
            </a:r>
            <a:endParaRPr lang="ko-KR" altLang="en-US" sz="1200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3ADDD4-BED3-4B89-8DC5-7A9945B7FAB8}"/>
              </a:ext>
            </a:extLst>
          </p:cNvPr>
          <p:cNvSpPr txBox="1"/>
          <p:nvPr/>
        </p:nvSpPr>
        <p:spPr>
          <a:xfrm>
            <a:off x="7099186" y="5360127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atin typeface="아리따-돋움(TTF)-Bold" pitchFamily="18" charset="-127"/>
                <a:ea typeface="아리따-돋움(TTF)-Bold" pitchFamily="18" charset="-127"/>
              </a:rPr>
              <a:t>RestAPI,Ajax</a:t>
            </a:r>
            <a:r>
              <a:rPr lang="en-US" altLang="ko-KR" sz="1200" dirty="0" smtClean="0">
                <a:latin typeface="아리따-돋움(TTF)-Bold" pitchFamily="18" charset="-127"/>
                <a:ea typeface="아리따-돋움(TTF)-Bold" pitchFamily="18" charset="-127"/>
              </a:rPr>
              <a:t>, </a:t>
            </a:r>
            <a:r>
              <a:rPr lang="en-US" altLang="ko-KR" sz="1200" dirty="0" err="1" smtClean="0">
                <a:latin typeface="아리따-돋움(TTF)-Bold" pitchFamily="18" charset="-127"/>
                <a:ea typeface="아리따-돋움(TTF)-Bold" pitchFamily="18" charset="-127"/>
              </a:rPr>
              <a:t>Json</a:t>
            </a:r>
            <a:endParaRPr lang="en-US" altLang="ko-KR" sz="1200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16DAC80-B469-4C32-88C1-EFBBA6F56ED3}"/>
              </a:ext>
            </a:extLst>
          </p:cNvPr>
          <p:cNvSpPr txBox="1"/>
          <p:nvPr/>
        </p:nvSpPr>
        <p:spPr>
          <a:xfrm>
            <a:off x="7099186" y="5650395"/>
            <a:ext cx="4928690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 err="1">
                <a:latin typeface="아리따-돋움(TTF)-Bold" pitchFamily="18" charset="-127"/>
                <a:ea typeface="아리따-돋움(TTF)-Bold" pitchFamily="18" charset="-127"/>
              </a:rPr>
              <a:t>이니시스</a:t>
            </a:r>
            <a:r>
              <a:rPr lang="ko-KR" altLang="en-US" sz="1200" dirty="0">
                <a:latin typeface="아리따-돋움(TTF)-Bold" pitchFamily="18" charset="-127"/>
                <a:ea typeface="아리따-돋움(TTF)-Bold" pitchFamily="18" charset="-127"/>
              </a:rPr>
              <a:t> 결제의 승인</a:t>
            </a:r>
            <a:r>
              <a:rPr lang="en-US" altLang="ko-KR" sz="1200" dirty="0">
                <a:latin typeface="아리따-돋움(TTF)-Bold" pitchFamily="18" charset="-127"/>
                <a:ea typeface="아리따-돋움(TTF)-Bold" pitchFamily="18" charset="-127"/>
              </a:rPr>
              <a:t>/</a:t>
            </a:r>
            <a:r>
              <a:rPr lang="ko-KR" altLang="en-US" sz="1200" dirty="0">
                <a:latin typeface="아리따-돋움(TTF)-Bold" pitchFamily="18" charset="-127"/>
                <a:ea typeface="아리따-돋움(TTF)-Bold" pitchFamily="18" charset="-127"/>
              </a:rPr>
              <a:t>취소</a:t>
            </a:r>
            <a:r>
              <a:rPr lang="en-US" altLang="ko-KR" sz="1200" dirty="0">
                <a:latin typeface="아리따-돋움(TTF)-Bold" pitchFamily="18" charset="-127"/>
                <a:ea typeface="아리따-돋움(TTF)-Bold" pitchFamily="18" charset="-127"/>
              </a:rPr>
              <a:t>/</a:t>
            </a:r>
            <a:r>
              <a:rPr lang="ko-KR" altLang="en-US" sz="1200" dirty="0">
                <a:latin typeface="아리따-돋움(TTF)-Bold" pitchFamily="18" charset="-127"/>
                <a:ea typeface="아리따-돋움(TTF)-Bold" pitchFamily="18" charset="-127"/>
              </a:rPr>
              <a:t>부분취소 등을 사용하기 위한 </a:t>
            </a:r>
            <a:r>
              <a:rPr lang="ko-KR" altLang="en-US" sz="1200" dirty="0" smtClean="0"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1200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399062" y="1156964"/>
            <a:ext cx="132423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Result Image Insert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6319521" y="1529412"/>
            <a:ext cx="5708355" cy="3241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1146922"/>
            <a:ext cx="90220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Core Source</a:t>
            </a:r>
          </a:p>
        </p:txBody>
      </p:sp>
      <p:pic>
        <p:nvPicPr>
          <p:cNvPr id="26" name="그림 41" descr="C:/Users/user/AppData/Roaming/PolarisOffice/ETemp/28444_13554520/fImage34959758645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32" t="11898" r="3687" b="2583"/>
          <a:stretch>
            <a:fillRect/>
          </a:stretch>
        </p:blipFill>
        <p:spPr>
          <a:xfrm>
            <a:off x="464869" y="2226471"/>
            <a:ext cx="5530467" cy="3052211"/>
          </a:xfrm>
          <a:prstGeom prst="rect">
            <a:avLst/>
          </a:prstGeom>
          <a:noFill/>
        </p:spPr>
      </p:pic>
      <p:pic>
        <p:nvPicPr>
          <p:cNvPr id="27" name="그림 40" descr="C:/Users/user/AppData/Roaming/PolarisOffice/ETemp/28444_13554520/fImage51591585240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622" y="1871638"/>
            <a:ext cx="4906645" cy="2382520"/>
          </a:xfrm>
          <a:prstGeom prst="rect">
            <a:avLst/>
          </a:prstGeom>
          <a:noFill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6CEFC16-DE43-4E6D-8A4D-165B305E4502}"/>
              </a:ext>
            </a:extLst>
          </p:cNvPr>
          <p:cNvSpPr txBox="1"/>
          <p:nvPr/>
        </p:nvSpPr>
        <p:spPr>
          <a:xfrm>
            <a:off x="7099186" y="497288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아리따-돋움(TTF)-Bold" pitchFamily="18" charset="-127"/>
                <a:ea typeface="아리따-돋움(TTF)-Bold" pitchFamily="18" charset="-127"/>
              </a:rPr>
              <a:t>결제 기능</a:t>
            </a:r>
            <a:endParaRPr lang="ko-KR" altLang="en-US" sz="1200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23034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기능 설명 및 </a:t>
            </a:r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4, 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기능설명</a:t>
            </a:r>
            <a:endParaRPr lang="ko-KR" altLang="en-US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696938" cy="5058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4953799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기능</a:t>
            </a:r>
            <a:endParaRPr lang="ko-KR" altLang="en-US" sz="1200" spc="-1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1420E31-9BA2-4E79-B455-6F554E68B140}"/>
              </a:ext>
            </a:extLst>
          </p:cNvPr>
          <p:cNvSpPr/>
          <p:nvPr/>
        </p:nvSpPr>
        <p:spPr>
          <a:xfrm>
            <a:off x="6319522" y="5341387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활용</a:t>
            </a:r>
            <a:endParaRPr lang="ko-KR" altLang="en-US" sz="1200" spc="-1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7A4C3A7-6ADA-428A-BA2E-74DE174589AE}"/>
              </a:ext>
            </a:extLst>
          </p:cNvPr>
          <p:cNvSpPr/>
          <p:nvPr/>
        </p:nvSpPr>
        <p:spPr>
          <a:xfrm>
            <a:off x="6319522" y="5728975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/>
              <a:t>설명</a:t>
            </a:r>
            <a:endParaRPr lang="ko-KR" altLang="en-US" sz="1200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CEFC16-DE43-4E6D-8A4D-165B305E4502}"/>
              </a:ext>
            </a:extLst>
          </p:cNvPr>
          <p:cNvSpPr txBox="1"/>
          <p:nvPr/>
        </p:nvSpPr>
        <p:spPr>
          <a:xfrm>
            <a:off x="7099186" y="4972882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아리따-돋움(TTF)-Bold" pitchFamily="18" charset="-127"/>
                <a:ea typeface="아리따-돋움(TTF)-Bold" pitchFamily="18" charset="-127"/>
              </a:rPr>
              <a:t>AI ( </a:t>
            </a:r>
            <a:r>
              <a:rPr lang="en-US" altLang="ko-KR" sz="1200" dirty="0" err="1">
                <a:latin typeface="아리따-돋움(TTF)-Bold" pitchFamily="18" charset="-127"/>
                <a:ea typeface="아리따-돋움(TTF)-Bold" pitchFamily="18" charset="-127"/>
              </a:rPr>
              <a:t>Chatbot</a:t>
            </a:r>
            <a:r>
              <a:rPr lang="en-US" altLang="ko-KR" sz="1200" dirty="0">
                <a:latin typeface="아리따-돋움(TTF)-Bold" pitchFamily="18" charset="-127"/>
                <a:ea typeface="아리따-돋움(TTF)-Bold" pitchFamily="18" charset="-127"/>
              </a:rPr>
              <a:t> )</a:t>
            </a:r>
          </a:p>
          <a:p>
            <a:endParaRPr lang="ko-KR" altLang="en-US" sz="1200" b="1" dirty="0"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3ADDD4-BED3-4B89-8DC5-7A9945B7FAB8}"/>
              </a:ext>
            </a:extLst>
          </p:cNvPr>
          <p:cNvSpPr txBox="1"/>
          <p:nvPr/>
        </p:nvSpPr>
        <p:spPr>
          <a:xfrm>
            <a:off x="7099186" y="5347427"/>
            <a:ext cx="214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아리따-돋움(TTF)-Bold" pitchFamily="18" charset="-127"/>
                <a:ea typeface="아리따-돋움(TTF)-Bold" pitchFamily="18" charset="-127"/>
              </a:rPr>
              <a:t>RestAPI</a:t>
            </a:r>
            <a:r>
              <a:rPr lang="en-US" altLang="ko-KR" sz="1200" dirty="0">
                <a:latin typeface="아리따-돋움(TTF)-Bold" pitchFamily="18" charset="-127"/>
                <a:ea typeface="아리따-돋움(TTF)-Bold" pitchFamily="18" charset="-127"/>
              </a:rPr>
              <a:t>(</a:t>
            </a:r>
            <a:r>
              <a:rPr lang="ko-KR" altLang="en-US" sz="1200" dirty="0" err="1">
                <a:latin typeface="아리따-돋움(TTF)-Bold" pitchFamily="18" charset="-127"/>
                <a:ea typeface="아리따-돋움(TTF)-Bold" pitchFamily="18" charset="-127"/>
              </a:rPr>
              <a:t>채널톡</a:t>
            </a:r>
            <a:r>
              <a:rPr lang="en-US" altLang="ko-KR" sz="1200" dirty="0">
                <a:latin typeface="아리따-돋움(TTF)-Bold" pitchFamily="18" charset="-127"/>
                <a:ea typeface="아리따-돋움(TTF)-Bold" pitchFamily="18" charset="-127"/>
              </a:rPr>
              <a:t>), Ajax, </a:t>
            </a:r>
            <a:r>
              <a:rPr lang="en-US" altLang="ko-KR" sz="1200" dirty="0" err="1">
                <a:latin typeface="아리따-돋움(TTF)-Bold" pitchFamily="18" charset="-127"/>
                <a:ea typeface="아리따-돋움(TTF)-Bold" pitchFamily="18" charset="-127"/>
              </a:rPr>
              <a:t>Json</a:t>
            </a:r>
            <a:endParaRPr lang="en-US" altLang="ko-KR" sz="1200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16DAC80-B469-4C32-88C1-EFBBA6F56ED3}"/>
              </a:ext>
            </a:extLst>
          </p:cNvPr>
          <p:cNvSpPr txBox="1"/>
          <p:nvPr/>
        </p:nvSpPr>
        <p:spPr>
          <a:xfrm>
            <a:off x="7099186" y="5637695"/>
            <a:ext cx="4928690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아리따-돋움(TTF)-Bold" pitchFamily="18" charset="-127"/>
                <a:ea typeface="아리따-돋움(TTF)-Bold" pitchFamily="18" charset="-127"/>
              </a:rPr>
              <a:t>홈페이지 하단에 </a:t>
            </a:r>
            <a:r>
              <a:rPr lang="ko-KR" altLang="en-US" sz="1200" dirty="0" err="1" smtClean="0">
                <a:latin typeface="아리따-돋움(TTF)-Bold" pitchFamily="18" charset="-127"/>
                <a:ea typeface="아리따-돋움(TTF)-Bold" pitchFamily="18" charset="-127"/>
              </a:rPr>
              <a:t>채널톡</a:t>
            </a:r>
            <a:r>
              <a:rPr lang="ko-KR" altLang="en-US" sz="1200" dirty="0" smtClean="0">
                <a:latin typeface="아리따-돋움(TTF)-Bold" pitchFamily="18" charset="-127"/>
                <a:ea typeface="아리따-돋움(TTF)-Bold" pitchFamily="18" charset="-127"/>
              </a:rPr>
              <a:t> </a:t>
            </a:r>
            <a:r>
              <a:rPr lang="en-US" altLang="ko-KR" sz="1200" dirty="0" smtClean="0">
                <a:latin typeface="아리따-돋움(TTF)-Bold" pitchFamily="18" charset="-127"/>
                <a:ea typeface="아리따-돋움(TTF)-Bold" pitchFamily="18" charset="-127"/>
              </a:rPr>
              <a:t>API </a:t>
            </a:r>
            <a:r>
              <a:rPr lang="ko-KR" altLang="en-US" sz="1200" dirty="0" err="1" smtClean="0">
                <a:latin typeface="아리따-돋움(TTF)-Bold" pitchFamily="18" charset="-127"/>
                <a:ea typeface="아리따-돋움(TTF)-Bold" pitchFamily="18" charset="-127"/>
              </a:rPr>
              <a:t>구현함으로서</a:t>
            </a:r>
            <a:r>
              <a:rPr lang="ko-KR" altLang="en-US" sz="1200" dirty="0" smtClean="0">
                <a:latin typeface="아리따-돋움(TTF)-Bold" pitchFamily="18" charset="-127"/>
                <a:ea typeface="아리따-돋움(TTF)-Bold" pitchFamily="18" charset="-127"/>
              </a:rPr>
              <a:t> 자주 묻는 질문</a:t>
            </a:r>
            <a:r>
              <a:rPr lang="en-US" altLang="ko-KR" sz="1200" dirty="0" smtClean="0">
                <a:latin typeface="아리따-돋움(TTF)-Bold" pitchFamily="18" charset="-127"/>
                <a:ea typeface="아리따-돋움(TTF)-Bold" pitchFamily="18" charset="-127"/>
              </a:rPr>
              <a:t>/Q&amp;A </a:t>
            </a:r>
            <a:r>
              <a:rPr lang="ko-KR" altLang="en-US" sz="1200" dirty="0" smtClean="0">
                <a:latin typeface="아리따-돋움(TTF)-Bold" pitchFamily="18" charset="-127"/>
                <a:ea typeface="아리따-돋움(TTF)-Bold" pitchFamily="18" charset="-127"/>
              </a:rPr>
              <a:t>구현</a:t>
            </a:r>
            <a:endParaRPr lang="ko-KR" altLang="en-US" sz="1200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399062" y="1156964"/>
            <a:ext cx="132423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Result Image Insert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6319521" y="1529412"/>
            <a:ext cx="5708355" cy="3241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1146922"/>
            <a:ext cx="90220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atin typeface="+mn-ea"/>
              </a:rPr>
              <a:t>Core Source</a:t>
            </a:r>
          </a:p>
        </p:txBody>
      </p:sp>
      <p:pic>
        <p:nvPicPr>
          <p:cNvPr id="21" name="그림 48" descr="C:/Users/user/AppData/Roaming/PolarisOffice/ETemp/28444_13554520/fImage54630607880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786" y="1630890"/>
            <a:ext cx="3191823" cy="3038921"/>
          </a:xfrm>
          <a:prstGeom prst="rect">
            <a:avLst/>
          </a:prstGeom>
          <a:noFill/>
        </p:spPr>
      </p:pic>
      <p:pic>
        <p:nvPicPr>
          <p:cNvPr id="22" name="그림 49" descr="C:/Users/user/AppData/Roaming/PolarisOffice/ETemp/28444_13554520/fImage79721360858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10907" r="4354"/>
          <a:stretch>
            <a:fillRect/>
          </a:stretch>
        </p:blipFill>
        <p:spPr>
          <a:xfrm>
            <a:off x="875103" y="4053264"/>
            <a:ext cx="4665785" cy="2450836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4" y="1711915"/>
            <a:ext cx="4665785" cy="2292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961139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409893"/>
            <a:ext cx="12383135" cy="8273415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0" y="-30480"/>
            <a:ext cx="12192635" cy="7514590"/>
          </a:xfrm>
          <a:prstGeom prst="rect">
            <a:avLst/>
          </a:prstGeom>
          <a:solidFill>
            <a:schemeClr val="accent1">
              <a:lumMod val="50000"/>
              <a:alpha val="8792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857" name="직사각형 35856"/>
          <p:cNvSpPr>
            <a:spLocks/>
          </p:cNvSpPr>
          <p:nvPr/>
        </p:nvSpPr>
        <p:spPr>
          <a:xfrm>
            <a:off x="345440" y="2184400"/>
            <a:ext cx="11461115" cy="4450715"/>
          </a:xfrm>
          <a:prstGeom prst="rect">
            <a:avLst/>
          </a:prstGeom>
          <a:solidFill>
            <a:schemeClr val="tx1">
              <a:alpha val="2198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FFFFFF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27" name="연결선: 꺾임 26"/>
          <p:cNvCxnSpPr>
            <a:cxnSpLocks/>
          </p:cNvCxnSpPr>
          <p:nvPr/>
        </p:nvCxnSpPr>
        <p:spPr>
          <a:xfrm rot="10800000" flipV="1">
            <a:off x="3825240" y="4367530"/>
            <a:ext cx="4312285" cy="2540"/>
          </a:xfrm>
          <a:prstGeom prst="bentConnector3">
            <a:avLst>
              <a:gd name="adj1" fmla="val 50009"/>
            </a:avLst>
          </a:prstGeom>
          <a:ln w="15875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>
            <a:spLocks/>
          </p:cNvSpPr>
          <p:nvPr/>
        </p:nvSpPr>
        <p:spPr>
          <a:xfrm>
            <a:off x="775335" y="3252470"/>
            <a:ext cx="2966720" cy="2680970"/>
          </a:xfrm>
          <a:prstGeom prst="rect">
            <a:avLst/>
          </a:prstGeom>
          <a:solidFill>
            <a:srgbClr val="384C7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SERVER PC</a:t>
            </a:r>
          </a:p>
          <a:p>
            <a:pPr marL="0" indent="0" algn="ctr" latinLnBrk="0">
              <a:buFontTx/>
              <a:buNone/>
            </a:pPr>
            <a:endParaRPr lang="ko-KR" altLang="en-US" sz="11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0" indent="0" algn="ctr" latinLnBrk="0"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JAVA/JSP Apache Tomcat</a:t>
            </a:r>
          </a:p>
          <a:p>
            <a:pPr marL="0" indent="0" algn="ctr" latinLnBrk="0">
              <a:buFontTx/>
              <a:buNone/>
            </a:pPr>
            <a:endParaRPr lang="ko-KR" altLang="en-US" sz="11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0" indent="0" algn="ctr" latinLnBrk="0"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Web Application Server</a:t>
            </a:r>
          </a:p>
          <a:p>
            <a:pPr marL="0" indent="0" algn="ctr" latinLnBrk="0">
              <a:buFontTx/>
              <a:buNone/>
            </a:pPr>
            <a:endParaRPr lang="ko-KR" altLang="en-US" sz="11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0" indent="0" algn="ctr" latinLnBrk="0"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2. Python Django Web Application Server</a:t>
            </a:r>
          </a:p>
          <a:p>
            <a:pPr marL="0" indent="0" algn="ctr" latinLnBrk="0">
              <a:buFontTx/>
              <a:buNone/>
            </a:pPr>
            <a:endParaRPr lang="ko-KR" altLang="en-US" sz="11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0" indent="0" algn="ctr" latinLnBrk="0"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3. Server PC 웹 주소 정보</a:t>
            </a:r>
          </a:p>
          <a:p>
            <a:pPr marL="0" indent="0" algn="ctr" latinLnBrk="0">
              <a:buFontTx/>
              <a:buNone/>
            </a:pPr>
            <a:endParaRPr lang="ko-KR" altLang="en-US" sz="11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0" indent="0" algn="ctr" latinLnBrk="0"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http://</a:t>
            </a:r>
            <a:r>
              <a:rPr lang="ko-KR" altLang="en-US" sz="1100" dirty="0" smtClean="0">
                <a:latin typeface="아리따-돋움(TTF)-Medium" pitchFamily="18" charset="-127"/>
                <a:ea typeface="아리따-돋움(TTF)-Medium" pitchFamily="18" charset="-127"/>
              </a:rPr>
              <a:t>192.168.0.100</a:t>
            </a:r>
            <a:endParaRPr lang="en-US" altLang="ko-KR" sz="1100" dirty="0" smtClean="0">
              <a:latin typeface="아리따-돋움(TTF)-Medium" pitchFamily="18" charset="-127"/>
              <a:ea typeface="아리따-돋움(TTF)-Medium" pitchFamily="18" charset="-127"/>
            </a:endParaRPr>
          </a:p>
          <a:p>
            <a:pPr algn="ctr" latinLnBrk="0"/>
            <a:r>
              <a:rPr lang="en-US" altLang="ko-KR" sz="1100" dirty="0">
                <a:latin typeface="아리따-돋움(TTF)-Medium" pitchFamily="18" charset="-127"/>
                <a:ea typeface="아리따-돋움(TTF)-Medium" pitchFamily="18" charset="-127"/>
              </a:rPr>
              <a:t>http://localhost:8080/</a:t>
            </a:r>
            <a:endParaRPr lang="ko-KR" altLang="en-US" sz="1100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35859" name="도형 52"/>
          <p:cNvSpPr>
            <a:spLocks/>
          </p:cNvSpPr>
          <p:nvPr/>
        </p:nvSpPr>
        <p:spPr>
          <a:xfrm>
            <a:off x="8072755" y="3338195"/>
            <a:ext cx="2966720" cy="2680970"/>
          </a:xfrm>
          <a:prstGeom prst="rect">
            <a:avLst/>
          </a:prstGeom>
          <a:solidFill>
            <a:srgbClr val="384C7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[Client PC (사용자)]</a:t>
            </a: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1.JAVA/JSP WEB Application</a:t>
            </a: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2.Python Django Web Application</a:t>
            </a: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3.Client PC 웹 접속 : User 계정</a:t>
            </a: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endParaRPr lang="ko-KR" altLang="en-US" sz="11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[server pc 웹 주소]</a:t>
            </a: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endParaRPr lang="ko-KR" altLang="en-US" sz="11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 dirty="0">
                <a:latin typeface="아리따-돋움(TTF)-Medium" pitchFamily="18" charset="-127"/>
                <a:ea typeface="아리따-돋움(TTF)-Medium" pitchFamily="18" charset="-127"/>
              </a:rPr>
              <a:t>http://</a:t>
            </a:r>
            <a:r>
              <a:rPr lang="ko-KR" altLang="en-US" sz="1100" dirty="0" smtClean="0">
                <a:latin typeface="아리따-돋움(TTF)-Medium" pitchFamily="18" charset="-127"/>
                <a:ea typeface="아리따-돋움(TTF)-Medium" pitchFamily="18" charset="-127"/>
              </a:rPr>
              <a:t>192.168.0.100</a:t>
            </a:r>
            <a:endParaRPr lang="en-US" altLang="ko-KR" sz="1100" dirty="0" smtClean="0">
              <a:latin typeface="아리따-돋움(TTF)-Medium" pitchFamily="18" charset="-127"/>
              <a:ea typeface="아리따-돋움(TTF)-Medium" pitchFamily="18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1100" dirty="0">
                <a:latin typeface="아리따-돋움(TTF)-Medium" pitchFamily="18" charset="-127"/>
                <a:ea typeface="아리따-돋움(TTF)-Medium" pitchFamily="18" charset="-127"/>
              </a:rPr>
              <a:t>http://localhost:8080/</a:t>
            </a:r>
            <a:endParaRPr lang="ko-KR" altLang="en-US" sz="1100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기능 설명 </a:t>
            </a:r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및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4,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3)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시현</a:t>
            </a:r>
            <a:endParaRPr lang="ko-KR" altLang="en-US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0853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DA07A7-BB3A-4E3B-A1CB-FB1C25235A78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BF62D9-57AD-412C-8AB6-2475BE22224D}"/>
              </a:ext>
            </a:extLst>
          </p:cNvPr>
          <p:cNvSpPr txBox="1"/>
          <p:nvPr/>
        </p:nvSpPr>
        <p:spPr>
          <a:xfrm>
            <a:off x="226060" y="2468880"/>
            <a:ext cx="65004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PLAY THE TRIP PROJECT</a:t>
            </a:r>
            <a:r>
              <a:rPr lang="ko-KR" altLang="en-US" sz="2800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관련</a:t>
            </a:r>
          </a:p>
          <a:p>
            <a:r>
              <a:rPr lang="ko-KR" altLang="en-US" sz="2800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질문사항에 대해서 성실히 답 변하겠습니다</a:t>
            </a:r>
            <a:r>
              <a:rPr lang="en-US" altLang="ko-KR" sz="2800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32768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 smtClean="0">
                <a:solidFill>
                  <a:schemeClr val="bg1"/>
                </a:solidFill>
                <a:latin typeface="+mj-ea"/>
                <a:ea typeface="+mj-ea"/>
              </a:rPr>
              <a:t>Q.A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2171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5,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07038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7AE663-C594-49D0-A57D-8D11392FCA36}"/>
              </a:ext>
            </a:extLst>
          </p:cNvPr>
          <p:cNvSpPr txBox="1"/>
          <p:nvPr/>
        </p:nvSpPr>
        <p:spPr>
          <a:xfrm>
            <a:off x="2754573" y="2055149"/>
            <a:ext cx="6378669" cy="2632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여행에 대한 전반적인 정보를 제공하는 사이트를 제작하게 되면서</a:t>
            </a:r>
          </a:p>
          <a:p>
            <a:pPr algn="ctr" latinLnBrk="0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전환이 빠르게 이뤄지는 게 특징인 여행 웹 페이지를 보다</a:t>
            </a:r>
          </a:p>
          <a:p>
            <a:pPr algn="ctr" latinLnBrk="0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유용한 구조로 제작하기 위해 </a:t>
            </a:r>
            <a:r>
              <a:rPr lang="ko-KR" altLang="en-US" sz="1600" dirty="0" smtClean="0">
                <a:solidFill>
                  <a:srgbClr val="FF0000"/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소비자의 </a:t>
            </a:r>
            <a:r>
              <a:rPr lang="ko-KR" altLang="en-US" sz="1600" dirty="0" err="1" smtClean="0">
                <a:solidFill>
                  <a:srgbClr val="FF0000"/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니즈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를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 분석하고</a:t>
            </a:r>
          </a:p>
          <a:p>
            <a:pPr algn="ctr" latinLnBrk="0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웹 페이지의 전체적인 디자인부터 해볼 수 있어서 뜻 깊은 경험 이였고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,</a:t>
            </a:r>
          </a:p>
          <a:p>
            <a:pPr algn="ctr" latinLnBrk="0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고객에게 필요한 기능을 구현하기 위해 구조를 연구했던 부분들과</a:t>
            </a:r>
          </a:p>
          <a:p>
            <a:pPr algn="ctr" latinLnBrk="0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다양한 </a:t>
            </a:r>
            <a:r>
              <a:rPr lang="en-US" altLang="ko-KR" sz="1600" dirty="0" smtClean="0">
                <a:solidFill>
                  <a:srgbClr val="FF0000"/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API</a:t>
            </a:r>
            <a:r>
              <a:rPr lang="ko-KR" altLang="en-US" sz="1600" dirty="0" smtClean="0">
                <a:solidFill>
                  <a:srgbClr val="FF0000"/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를 스프링</a:t>
            </a:r>
            <a:r>
              <a:rPr lang="en-US" altLang="ko-KR" sz="1600" dirty="0" smtClean="0">
                <a:solidFill>
                  <a:srgbClr val="FF0000"/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MVC </a:t>
            </a:r>
            <a:r>
              <a:rPr lang="ko-KR" altLang="en-US" sz="1600" dirty="0" smtClean="0">
                <a:solidFill>
                  <a:srgbClr val="FF0000"/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를 통해 구현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시킬 수 있도록 연구했던 부분들이</a:t>
            </a:r>
            <a:endParaRPr lang="ko-KR" altLang="en-US" sz="1600" dirty="0" smtClean="0">
              <a:solidFill>
                <a:srgbClr val="FF0000"/>
              </a:solidFill>
              <a:latin typeface="아리따-돋움(TTF)-Bold" pitchFamily="18" charset="-127"/>
              <a:ea typeface="아리따-돋움(TTF)-Bold" pitchFamily="18" charset="-127"/>
              <a:cs typeface="KoPubWorld바탕체 Medium" charset="0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0000"/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웹 페이지의 전체적인 구조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KoPubWorld바탕체 Medium" charset="0"/>
              </a:rPr>
              <a:t>를 이해 하는데 큰 도움이 되었습니다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KoPubWorld바탕체 Medium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98939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BB94AFF4-03D7-4BCB-AF71-C801C882AB58}"/>
              </a:ext>
            </a:extLst>
          </p:cNvPr>
          <p:cNvSpPr txBox="1"/>
          <p:nvPr/>
        </p:nvSpPr>
        <p:spPr>
          <a:xfrm>
            <a:off x="5001895" y="3105785"/>
            <a:ext cx="218821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xmlns:p14="http://schemas.microsoft.com/office/powerpoint/2010/main" xmlns="" id="{3156436C-7EB6-44E2-8661-76A8FC13C845}"/>
              </a:ext>
            </a:extLst>
          </p:cNvPr>
          <p:cNvSpPr/>
          <p:nvPr/>
        </p:nvSpPr>
        <p:spPr>
          <a:xfrm>
            <a:off x="4042410" y="2632075"/>
            <a:ext cx="3183255" cy="116840"/>
          </a:xfrm>
          <a:prstGeom prst="parallelogram">
            <a:avLst>
              <a:gd name="adj" fmla="val 1211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xmlns:p14="http://schemas.microsoft.com/office/powerpoint/2010/main" xmlns="" id="{AB4C0EA3-6DC3-41AC-819E-E3CCC3538971}"/>
              </a:ext>
            </a:extLst>
          </p:cNvPr>
          <p:cNvSpPr/>
          <p:nvPr/>
        </p:nvSpPr>
        <p:spPr>
          <a:xfrm>
            <a:off x="4764405" y="4109085"/>
            <a:ext cx="3183255" cy="116840"/>
          </a:xfrm>
          <a:prstGeom prst="parallelogram">
            <a:avLst>
              <a:gd name="adj" fmla="val 1428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텍스트 상자 58"/>
          <p:cNvSpPr txBox="1">
            <a:spLocks/>
          </p:cNvSpPr>
          <p:nvPr/>
        </p:nvSpPr>
        <p:spPr>
          <a:xfrm>
            <a:off x="5359552" y="4305935"/>
            <a:ext cx="3332964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백소현,이세진,김성균,이진우,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김규중ㅣ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2020.09.02</a:t>
            </a:r>
          </a:p>
        </p:txBody>
      </p:sp>
    </p:spTree>
    <p:extLst>
      <p:ext uri="{BB962C8B-B14F-4D97-AF65-F5344CB8AC3E}">
        <p14:creationId xmlns="" xmlns:p14="http://schemas.microsoft.com/office/powerpoint/2010/main" val="32263977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기획의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1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372915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기획 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외국인의 한국 </a:t>
            </a:r>
            <a:r>
              <a:rPr lang="ko-KR" altLang="en-US" sz="1100" dirty="0" err="1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방문시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숙박예약의 대부분이 외국계 온라인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여행사가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차지하고있는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부분에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대해 국내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여행 업체의 경쟁력 강화를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위해</a:t>
            </a:r>
            <a:endParaRPr lang="en-US" altLang="ko-KR" sz="1100" dirty="0" smtClean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한국에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방문하는 외국인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여행자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’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들을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위한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숙박</a:t>
            </a:r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식당</a:t>
            </a:r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투어에 대한 예약과 정보제공을 목적으로 기획하였다</a:t>
            </a:r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70" y="2528570"/>
            <a:ext cx="2670175" cy="1373505"/>
          </a:xfrm>
          <a:prstGeom prst="rect">
            <a:avLst/>
          </a:prstGeom>
          <a:noFill/>
        </p:spPr>
      </p:pic>
      <p:pic>
        <p:nvPicPr>
          <p:cNvPr id="41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2453005"/>
            <a:ext cx="1505585" cy="1505585"/>
          </a:xfrm>
          <a:prstGeom prst="rect">
            <a:avLst/>
          </a:prstGeom>
          <a:noFill/>
        </p:spPr>
      </p:pic>
      <p:pic>
        <p:nvPicPr>
          <p:cNvPr id="42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90" y="2470785"/>
            <a:ext cx="2676525" cy="1505585"/>
          </a:xfrm>
          <a:prstGeom prst="rect">
            <a:avLst/>
          </a:prstGeom>
          <a:noFill/>
        </p:spPr>
      </p:pic>
      <p:pic>
        <p:nvPicPr>
          <p:cNvPr id="4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315" y="4378325"/>
            <a:ext cx="1913255" cy="1410335"/>
          </a:xfrm>
          <a:prstGeom prst="rect">
            <a:avLst/>
          </a:prstGeom>
          <a:noFill/>
        </p:spPr>
      </p:pic>
      <p:pic>
        <p:nvPicPr>
          <p:cNvPr id="44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940" y="4377690"/>
            <a:ext cx="1937385" cy="1410335"/>
          </a:xfrm>
          <a:prstGeom prst="rect">
            <a:avLst/>
          </a:prstGeom>
          <a:noFill/>
        </p:spPr>
      </p:pic>
      <p:pic>
        <p:nvPicPr>
          <p:cNvPr id="45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4662170"/>
            <a:ext cx="2644775" cy="80962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480000">
            <a:off x="5046980" y="3298825"/>
            <a:ext cx="4718050" cy="695325"/>
          </a:xfrm>
          <a:prstGeom prst="rect">
            <a:avLst/>
          </a:prstGeom>
          <a:noFill/>
          <a:ln w="0" cap="flat" cmpd="sng">
            <a:solidFill>
              <a:sysClr val="windowText" lastClr="000000">
                <a:lumMod val="75000"/>
                <a:lumOff val="25000"/>
                <a:alpha val="100000"/>
              </a:sysClr>
            </a:solidFill>
            <a:prstDash val="solid"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8740" y="4116070"/>
            <a:ext cx="3807460" cy="701040"/>
          </a:xfrm>
          <a:prstGeom prst="rect">
            <a:avLst/>
          </a:prstGeom>
          <a:noFill/>
          <a:ln w="0" cap="flat" cmpd="sng">
            <a:solidFill>
              <a:sysClr val="windowText" lastClr="000000">
                <a:lumMod val="75000"/>
                <a:lumOff val="25000"/>
                <a:alpha val="100000"/>
              </a:sysClr>
            </a:solidFill>
            <a:prstDash val="solid"/>
          </a:ln>
        </p:spPr>
      </p:pic>
    </p:spTree>
    <p:extLst>
      <p:ext uri="{BB962C8B-B14F-4D97-AF65-F5344CB8AC3E}">
        <p14:creationId xmlns="" xmlns:p14="http://schemas.microsoft.com/office/powerpoint/2010/main" val="15361717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브런치 키워드: 분석과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056" y="0"/>
            <a:ext cx="10303097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682113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1)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기능정의서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92276478"/>
              </p:ext>
            </p:extLst>
          </p:nvPr>
        </p:nvGraphicFramePr>
        <p:xfrm>
          <a:off x="132080" y="1279445"/>
          <a:ext cx="11868010" cy="518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602"/>
                <a:gridCol w="2373602"/>
                <a:gridCol w="2373602"/>
                <a:gridCol w="2373602"/>
                <a:gridCol w="2373602"/>
              </a:tblGrid>
              <a:tr h="29047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기능명세서</a:t>
                      </a:r>
                      <a:endParaRPr lang="ko-KR" sz="110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분류</a:t>
                      </a:r>
                      <a:endParaRPr lang="ko-KR" sz="110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기능</a:t>
                      </a:r>
                      <a:endParaRPr lang="ko-KR" sz="110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설명</a:t>
                      </a:r>
                      <a:endParaRPr lang="ko-KR" sz="110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특이사항</a:t>
                      </a:r>
                      <a:r>
                        <a:rPr lang="en-US" altLang="ko-KR" sz="1100" b="1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="1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및 비고</a:t>
                      </a:r>
                      <a:endParaRPr lang="ko-KR" sz="110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144191">
                <a:tc rowSpan="10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 사용자</a:t>
                      </a:r>
                      <a:endParaRPr lang="ko-KR" sz="11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메인</a:t>
                      </a:r>
                      <a:endParaRPr lang="ko-KR" sz="11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로그인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회원가입시 등록한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endParaRPr lang="ko-KR" sz="1100" b="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ID/PASSWORD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로 가입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-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등록되지 않은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ID 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및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PW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일 경우 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‘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회원가입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’ 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페이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지로 이동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-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등록된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ID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이나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PW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가 다를경우 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‘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아이디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/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비밀번호 찾기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’ </a:t>
                      </a: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페이지로 이동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endParaRPr lang="ko-KR" sz="1100" b="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94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로그아웃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로그인 되어있는 사용자 로그아웃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 </a:t>
                      </a:r>
                      <a:endParaRPr lang="ko-KR" sz="1100" b="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회원가입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개인정보가 등록되어있지 않은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계정을 대상으로 회원가입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 </a:t>
                      </a:r>
                      <a:endParaRPr lang="ko-KR" sz="1100" b="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72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아이디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/PW</a:t>
                      </a:r>
                      <a:endParaRPr lang="ko-KR" sz="1100" b="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찾기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아이디 및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PW</a:t>
                      </a: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를 잃어버린 경우에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등록한 개인정보를 통해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찾을 수 있도록 제작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 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39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사용자</a:t>
                      </a: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 </a:t>
                      </a:r>
                      <a:endParaRPr lang="ko-KR" sz="11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/>
                        </a:rPr>
                        <a:t>페이지 메인</a:t>
                      </a:r>
                      <a:endParaRPr lang="ko-KR" sz="1100" kern="100" dirty="0"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공지사항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공지사항 확인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-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 </a:t>
                      </a:r>
                      <a:r>
                        <a:rPr 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ABOUT </a:t>
                      </a:r>
                      <a:r>
                        <a:rPr lang="ko-KR" alt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페이지</a:t>
                      </a:r>
                      <a:r>
                        <a:rPr lang="ko-KR" altLang="en-US" sz="1100" b="0" kern="100" baseline="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에서 확인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39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질의응답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본인이 올린 글에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대해서만 수정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/</a:t>
                      </a: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삭제 가능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- CONTACT</a:t>
                      </a:r>
                      <a:r>
                        <a:rPr lang="en-US" sz="1100" b="0" kern="100" baseline="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="0" kern="100" baseline="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페이지에서 기능 구현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 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39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 err="1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사이트맵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카테고리 메뉴를 이용하여</a:t>
                      </a: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endParaRPr lang="ko-KR" sz="1100" b="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원하는 카테고리바로 이동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- </a:t>
                      </a:r>
                      <a:r>
                        <a:rPr lang="ko-KR" alt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상단 </a:t>
                      </a:r>
                      <a:r>
                        <a:rPr lang="ko-KR" altLang="en-US" sz="1100" b="0" kern="100" dirty="0" err="1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메인바를</a:t>
                      </a:r>
                      <a:r>
                        <a:rPr lang="ko-KR" alt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통한 구현</a:t>
                      </a: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 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720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TOUR</a:t>
                      </a:r>
                      <a:r>
                        <a:rPr lang="en-US" altLang="ko-KR" sz="1100" b="0" kern="100" baseline="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계절별</a:t>
                      </a: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/</a:t>
                      </a:r>
                      <a:r>
                        <a:rPr lang="ko-KR" altLang="en-US" sz="1100" b="0" kern="100" dirty="0" err="1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사용자별</a:t>
                      </a:r>
                      <a:r>
                        <a:rPr lang="ko-KR" alt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투어</a:t>
                      </a:r>
                      <a:r>
                        <a:rPr lang="ko-KR" altLang="en-US" sz="1100" b="0" kern="100" baseline="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및 패키지 </a:t>
                      </a:r>
                      <a:endParaRPr lang="en-US" altLang="ko-KR" sz="1100" b="0" kern="100" baseline="0" dirty="0" smtClean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0" kern="100" baseline="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정보 게시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 </a:t>
                      </a:r>
                      <a:endParaRPr lang="ko-KR" sz="1100" b="0" kern="10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39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HOTEL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숙박시설 관련 사용자 리뷰 및 결제 기능구현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- </a:t>
                      </a:r>
                      <a:r>
                        <a:rPr lang="ko-KR" alt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결제 연동 </a:t>
                      </a: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1100" b="0" kern="100" dirty="0" err="1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이니시스</a:t>
                      </a: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) </a:t>
                      </a:r>
                      <a:r>
                        <a:rPr lang="ko-KR" alt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구현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87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MAP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여행일정 관련 이용 </a:t>
                      </a:r>
                      <a:r>
                        <a:rPr 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식당</a:t>
                      </a: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/</a:t>
                      </a:r>
                      <a:r>
                        <a:rPr lang="ko-KR" altLang="en-US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카페</a:t>
                      </a:r>
                      <a:r>
                        <a:rPr 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에 </a:t>
                      </a:r>
                      <a:r>
                        <a:rPr lang="ko-KR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대한 </a:t>
                      </a:r>
                      <a:r>
                        <a:rPr lang="en-US" altLang="ko-KR" sz="1100" b="0" kern="10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MAP</a:t>
                      </a:r>
                      <a:r>
                        <a:rPr lang="en-US" altLang="ko-KR" sz="1100" b="0" kern="100" baseline="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 API </a:t>
                      </a:r>
                      <a:r>
                        <a:rPr lang="ko-KR" altLang="en-US" sz="1100" b="0" kern="100" baseline="0" dirty="0" smtClean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연동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  <a:latin typeface="나눔스퀘어라운드 Regular" pitchFamily="50" charset="-127"/>
                          <a:ea typeface="나눔스퀘어라운드 Regular" pitchFamily="50" charset="-127"/>
                          <a:cs typeface="Times New Roman"/>
                        </a:rPr>
                        <a:t> </a:t>
                      </a:r>
                      <a:endParaRPr lang="ko-KR" sz="1100" b="0" kern="100" dirty="0">
                        <a:effectLst/>
                        <a:latin typeface="나눔스퀘어라운드 Regular" pitchFamily="50" charset="-127"/>
                        <a:ea typeface="나눔스퀘어라운드 Regular" pitchFamily="50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7155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UML (USE CASE DIAGRAM) </a:t>
            </a:r>
          </a:p>
        </p:txBody>
      </p:sp>
      <p:pic>
        <p:nvPicPr>
          <p:cNvPr id="7" name="그림 3" descr="C:/Users/user/AppData/Roaming/PolarisOffice/ETemp/28444_13554520/fImage1363733776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1386205"/>
            <a:ext cx="11078281" cy="5234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92524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3) ERD (ENTITY RELATION DIAGRAM) </a:t>
            </a:r>
          </a:p>
        </p:txBody>
      </p:sp>
      <p:pic>
        <p:nvPicPr>
          <p:cNvPr id="8" name="그림 13" descr="C:/Users/user/AppData/Roaming/PolarisOffice/ETemp/28444_13554520/fImage3122283876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125855"/>
            <a:ext cx="6564630" cy="5403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80415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4)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논리적 데이터 모델링 </a:t>
            </a:r>
            <a:endParaRPr lang="en-US" altLang="ko-KR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7" name="그림 20" descr="C:/Users/user/AppData/Roaming/PolarisOffice/ETemp/28444_13554520/fImage10023043045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458" y="1212850"/>
            <a:ext cx="7010188" cy="54332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2749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880</Words>
  <Application>Microsoft Office PowerPoint</Application>
  <PresentationFormat>사용자 지정</PresentationFormat>
  <Paragraphs>250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굴림</vt:lpstr>
      <vt:lpstr>Arial</vt:lpstr>
      <vt:lpstr>나눔스퀘어 Light</vt:lpstr>
      <vt:lpstr>나눔스퀘어_ac</vt:lpstr>
      <vt:lpstr>나눔스퀘어 ExtraBold</vt:lpstr>
      <vt:lpstr>나눔스퀘어라운드 Regular</vt:lpstr>
      <vt:lpstr>Times New Roman</vt:lpstr>
      <vt:lpstr>Arial Nova Light</vt:lpstr>
      <vt:lpstr>KoPubWorld바탕체 Medium</vt:lpstr>
      <vt:lpstr>아리따-돋움(TTF)-Bold</vt:lpstr>
      <vt:lpstr>아리따-돋움(TTF)-Medium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starhappykcs@gmail.com</cp:lastModifiedBy>
  <cp:revision>32</cp:revision>
  <dcterms:created xsi:type="dcterms:W3CDTF">2020-09-07T02:34:06Z</dcterms:created>
  <dcterms:modified xsi:type="dcterms:W3CDTF">2020-09-16T15:45:51Z</dcterms:modified>
</cp:coreProperties>
</file>